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590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BELEN MARTINEZ FERNANDEZ" userId="d534321e-a2ba-43dc-9a07-dbd54712c6ea" providerId="ADAL" clId="{6AA9165F-B357-49AC-A9EA-B25842838705}"/>
    <pc:docChg chg="modSld">
      <pc:chgData name="MARIA BELEN MARTINEZ FERNANDEZ" userId="d534321e-a2ba-43dc-9a07-dbd54712c6ea" providerId="ADAL" clId="{6AA9165F-B357-49AC-A9EA-B25842838705}" dt="2025-09-15T09:19:58.260" v="14" actId="20577"/>
      <pc:docMkLst>
        <pc:docMk/>
      </pc:docMkLst>
      <pc:sldChg chg="modSp mod">
        <pc:chgData name="MARIA BELEN MARTINEZ FERNANDEZ" userId="d534321e-a2ba-43dc-9a07-dbd54712c6ea" providerId="ADAL" clId="{6AA9165F-B357-49AC-A9EA-B25842838705}" dt="2025-09-15T09:19:58.260" v="14" actId="20577"/>
        <pc:sldMkLst>
          <pc:docMk/>
          <pc:sldMk cId="0" sldId="274"/>
        </pc:sldMkLst>
        <pc:spChg chg="mod">
          <ac:chgData name="MARIA BELEN MARTINEZ FERNANDEZ" userId="d534321e-a2ba-43dc-9a07-dbd54712c6ea" providerId="ADAL" clId="{6AA9165F-B357-49AC-A9EA-B25842838705}" dt="2025-09-15T09:19:58.260" v="14" actId="20577"/>
          <ac:spMkLst>
            <pc:docMk/>
            <pc:sldMk cId="0" sldId="274"/>
            <ac:spMk id="1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B9CDC-4F97-4996-9748-A9C4F9B0AD60}" type="datetimeFigureOut">
              <a:rPr lang="es-ES" smtClean="0"/>
              <a:t>15/09/2025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2BD3E-47A0-4B91-B360-DD27E9E31B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3138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12BD3E-47A0-4B91-B360-DD27E9E31B4D}" type="slidenum">
              <a:rPr lang="es-ES" smtClean="0"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433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1701164"/>
          </a:xfrm>
          <a:custGeom>
            <a:avLst/>
            <a:gdLst/>
            <a:ahLst/>
            <a:cxnLst/>
            <a:rect l="l" t="t" r="r" b="b"/>
            <a:pathLst>
              <a:path w="9144000" h="1701164">
                <a:moveTo>
                  <a:pt x="9144000" y="0"/>
                </a:moveTo>
                <a:lnTo>
                  <a:pt x="0" y="0"/>
                </a:lnTo>
                <a:lnTo>
                  <a:pt x="0" y="1700784"/>
                </a:lnTo>
                <a:lnTo>
                  <a:pt x="9144000" y="1700784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4291" y="374649"/>
            <a:ext cx="8537574" cy="13442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6691" y="1767966"/>
            <a:ext cx="8103870" cy="4583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www.ucm.es/ope" TargetMode="Externa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ede.mjusticia.gob.es/es/tramites/certificado-registro-centra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ofpracticum@psi.ucm.es" TargetMode="External"/><Relationship Id="rId5" Type="http://schemas.openxmlformats.org/officeDocument/2006/relationships/hyperlink" Target="http://www.ucm.es/seguro-de-accidentes" TargetMode="Externa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sicologia.ucm.es/traineeship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europsy.cop.e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mjhernandez@psi.ucm.e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sonsoles.calderon@ucm.es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rgomezhe@psi.ucm.es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elenaayllon@psi.ucm.es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jemartin@psi.ucm.es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mterradi@ucm.es" TargetMode="External"/><Relationship Id="rId2" Type="http://schemas.openxmlformats.org/officeDocument/2006/relationships/hyperlink" Target="mailto:tsimon@ucm.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vdrreepsi@ucm.e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hyperlink" Target="mailto:ofpracticum@psi.ucm.es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63934" y="530351"/>
            <a:ext cx="5680075" cy="1341120"/>
            <a:chOff x="3463934" y="530351"/>
            <a:chExt cx="5680075" cy="13411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63934" y="896111"/>
              <a:ext cx="4186667" cy="46939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54240" y="530351"/>
              <a:ext cx="995159" cy="134112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6932" y="530351"/>
              <a:ext cx="1687068" cy="134112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87121" y="2616961"/>
            <a:ext cx="4465602" cy="60350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443478" y="386451"/>
            <a:ext cx="5631815" cy="2808605"/>
          </a:xfrm>
          <a:prstGeom prst="rect">
            <a:avLst/>
          </a:prstGeom>
        </p:spPr>
        <p:txBody>
          <a:bodyPr vert="horz" wrap="square" lIns="0" tIns="306705" rIns="0" bIns="0" rtlCol="0">
            <a:spAutoFit/>
          </a:bodyPr>
          <a:lstStyle/>
          <a:p>
            <a:pPr marR="26034" algn="r">
              <a:lnSpc>
                <a:spcPct val="100000"/>
              </a:lnSpc>
              <a:spcBef>
                <a:spcPts val="2415"/>
              </a:spcBef>
            </a:pPr>
            <a:r>
              <a:rPr sz="4800" b="1" dirty="0">
                <a:solidFill>
                  <a:srgbClr val="FFFFFF"/>
                </a:solidFill>
                <a:latin typeface="Times New Roman"/>
                <a:cs typeface="Times New Roman"/>
              </a:rPr>
              <a:t>Erasmus</a:t>
            </a:r>
            <a:r>
              <a:rPr sz="4800" b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800" b="1" dirty="0">
                <a:solidFill>
                  <a:srgbClr val="FFFFFF"/>
                </a:solidFill>
                <a:latin typeface="Times New Roman"/>
                <a:cs typeface="Times New Roman"/>
              </a:rPr>
              <a:t>+</a:t>
            </a:r>
            <a:r>
              <a:rPr sz="4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800" b="1" dirty="0">
                <a:solidFill>
                  <a:srgbClr val="FFFFFF"/>
                </a:solidFill>
                <a:latin typeface="Times New Roman"/>
                <a:cs typeface="Times New Roman"/>
              </a:rPr>
              <a:t>2015</a:t>
            </a:r>
            <a:r>
              <a:rPr sz="4800" b="1" spc="3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2016</a:t>
            </a:r>
            <a:endParaRPr sz="480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  <a:spcBef>
                <a:spcPts val="2315"/>
              </a:spcBef>
            </a:pPr>
            <a:r>
              <a:rPr sz="4800" b="1" i="1" dirty="0">
                <a:latin typeface="Times New Roman"/>
                <a:cs typeface="Times New Roman"/>
              </a:rPr>
              <a:t>Asignatura</a:t>
            </a:r>
            <a:r>
              <a:rPr sz="4800" b="1" i="1" spc="-275" dirty="0">
                <a:latin typeface="Times New Roman"/>
                <a:cs typeface="Times New Roman"/>
              </a:rPr>
              <a:t> </a:t>
            </a:r>
            <a:r>
              <a:rPr sz="4800" b="1" i="1" spc="-10" dirty="0">
                <a:latin typeface="Times New Roman"/>
                <a:cs typeface="Times New Roman"/>
              </a:rPr>
              <a:t>Practicum</a:t>
            </a:r>
            <a:endParaRPr sz="48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4800" b="1" dirty="0">
                <a:latin typeface="Times New Roman"/>
                <a:cs typeface="Times New Roman"/>
              </a:rPr>
              <a:t>Grado</a:t>
            </a:r>
            <a:r>
              <a:rPr sz="4800" b="1" spc="-20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Psicología</a:t>
            </a:r>
            <a:endParaRPr sz="4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0" y="3717035"/>
            <a:ext cx="9144000" cy="2159635"/>
            <a:chOff x="0" y="3717035"/>
            <a:chExt cx="9144000" cy="2159635"/>
          </a:xfrm>
        </p:grpSpPr>
        <p:sp>
          <p:nvSpPr>
            <p:cNvPr id="10" name="object 10"/>
            <p:cNvSpPr/>
            <p:nvPr/>
          </p:nvSpPr>
          <p:spPr>
            <a:xfrm>
              <a:off x="0" y="3717035"/>
              <a:ext cx="9144000" cy="2159635"/>
            </a:xfrm>
            <a:custGeom>
              <a:avLst/>
              <a:gdLst/>
              <a:ahLst/>
              <a:cxnLst/>
              <a:rect l="l" t="t" r="r" b="b"/>
              <a:pathLst>
                <a:path w="9144000" h="2159635">
                  <a:moveTo>
                    <a:pt x="9144000" y="1440180"/>
                  </a:moveTo>
                  <a:lnTo>
                    <a:pt x="0" y="1440180"/>
                  </a:lnTo>
                  <a:lnTo>
                    <a:pt x="0" y="2159508"/>
                  </a:lnTo>
                  <a:lnTo>
                    <a:pt x="9144000" y="2159508"/>
                  </a:lnTo>
                  <a:lnTo>
                    <a:pt x="9144000" y="1440180"/>
                  </a:lnTo>
                  <a:close/>
                </a:path>
                <a:path w="9144000" h="2159635">
                  <a:moveTo>
                    <a:pt x="9144000" y="649224"/>
                  </a:moveTo>
                  <a:lnTo>
                    <a:pt x="0" y="649224"/>
                  </a:lnTo>
                  <a:lnTo>
                    <a:pt x="0" y="1225296"/>
                  </a:lnTo>
                  <a:lnTo>
                    <a:pt x="9144000" y="1225296"/>
                  </a:lnTo>
                  <a:lnTo>
                    <a:pt x="9144000" y="649224"/>
                  </a:lnTo>
                  <a:close/>
                </a:path>
                <a:path w="9144000" h="2159635">
                  <a:moveTo>
                    <a:pt x="9144000" y="0"/>
                  </a:moveTo>
                  <a:lnTo>
                    <a:pt x="0" y="0"/>
                  </a:lnTo>
                  <a:lnTo>
                    <a:pt x="0" y="432816"/>
                  </a:lnTo>
                  <a:lnTo>
                    <a:pt x="9144000" y="43281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71800" y="3751071"/>
              <a:ext cx="3627754" cy="2125599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0" y="3212592"/>
            <a:ext cx="9144000" cy="288290"/>
          </a:xfrm>
          <a:custGeom>
            <a:avLst/>
            <a:gdLst/>
            <a:ahLst/>
            <a:cxnLst/>
            <a:rect l="l" t="t" r="r" b="b"/>
            <a:pathLst>
              <a:path w="9144000" h="288289">
                <a:moveTo>
                  <a:pt x="9144000" y="0"/>
                </a:moveTo>
                <a:lnTo>
                  <a:pt x="0" y="0"/>
                </a:lnTo>
                <a:lnTo>
                  <a:pt x="0" y="288036"/>
                </a:lnTo>
                <a:lnTo>
                  <a:pt x="9144000" y="288036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0" y="1778"/>
            <a:ext cx="9144000" cy="2926080"/>
            <a:chOff x="0" y="1778"/>
            <a:chExt cx="9144000" cy="2926080"/>
          </a:xfrm>
        </p:grpSpPr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30011" y="89928"/>
              <a:ext cx="3713988" cy="78941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0" y="1778"/>
              <a:ext cx="9144000" cy="1701164"/>
            </a:xfrm>
            <a:custGeom>
              <a:avLst/>
              <a:gdLst/>
              <a:ahLst/>
              <a:cxnLst/>
              <a:rect l="l" t="t" r="r" b="b"/>
              <a:pathLst>
                <a:path w="9144000" h="1701164">
                  <a:moveTo>
                    <a:pt x="9144000" y="0"/>
                  </a:moveTo>
                  <a:lnTo>
                    <a:pt x="0" y="0"/>
                  </a:lnTo>
                  <a:lnTo>
                    <a:pt x="0" y="1700784"/>
                  </a:lnTo>
                  <a:lnTo>
                    <a:pt x="9144000" y="1700784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9831" y="190754"/>
              <a:ext cx="2270760" cy="27371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09764" y="4931149"/>
            <a:ext cx="3510652" cy="1652237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21336" y="-25019"/>
            <a:ext cx="9144000" cy="836930"/>
          </a:xfrm>
          <a:custGeom>
            <a:avLst/>
            <a:gdLst/>
            <a:ahLst/>
            <a:cxnLst/>
            <a:rect l="l" t="t" r="r" b="b"/>
            <a:pathLst>
              <a:path w="9144000" h="836930">
                <a:moveTo>
                  <a:pt x="9144000" y="0"/>
                </a:moveTo>
                <a:lnTo>
                  <a:pt x="0" y="0"/>
                </a:lnTo>
                <a:lnTo>
                  <a:pt x="0" y="836676"/>
                </a:lnTo>
                <a:lnTo>
                  <a:pt x="9144000" y="836676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24983" y="167386"/>
            <a:ext cx="35814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FFFF"/>
                </a:solidFill>
                <a:latin typeface="Times New Roman"/>
                <a:cs typeface="Times New Roman"/>
              </a:rPr>
              <a:t>Acceso</a:t>
            </a:r>
            <a:r>
              <a:rPr sz="2800" b="1" spc="-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800" b="1" dirty="0">
                <a:solidFill>
                  <a:srgbClr val="FFFFFF"/>
                </a:solidFill>
                <a:latin typeface="Times New Roman"/>
                <a:cs typeface="Times New Roman"/>
              </a:rPr>
              <a:t>vida</a:t>
            </a:r>
            <a:r>
              <a:rPr sz="2800" b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profesional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81659" y="1207389"/>
            <a:ext cx="724915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Primer</a:t>
            </a:r>
            <a:r>
              <a:rPr b="0" spc="-7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acceso</a:t>
            </a:r>
            <a:r>
              <a:rPr b="0" spc="-50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a</a:t>
            </a:r>
            <a:r>
              <a:rPr b="0" spc="-5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la</a:t>
            </a:r>
            <a:r>
              <a:rPr b="0" spc="-4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vida</a:t>
            </a:r>
            <a:r>
              <a:rPr b="0" spc="-6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spc="-10" dirty="0">
                <a:solidFill>
                  <a:srgbClr val="000000"/>
                </a:solidFill>
                <a:latin typeface="Arial MT"/>
                <a:cs typeface="Arial MT"/>
              </a:rPr>
              <a:t>profesional: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69468" y="2318766"/>
            <a:ext cx="7528559" cy="27114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 MT"/>
                <a:cs typeface="Arial MT"/>
              </a:rPr>
              <a:t>¿Qué</a:t>
            </a:r>
            <a:r>
              <a:rPr sz="3200" spc="-5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sucede</a:t>
            </a:r>
            <a:r>
              <a:rPr sz="3200" spc="-5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cuando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hago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prácticas?</a:t>
            </a:r>
            <a:endParaRPr sz="32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spcBef>
                <a:spcPts val="20"/>
              </a:spcBef>
              <a:buChar char="•"/>
              <a:tabLst>
                <a:tab pos="768350" algn="l"/>
              </a:tabLst>
            </a:pPr>
            <a:r>
              <a:rPr sz="2400" spc="-80" dirty="0">
                <a:solidFill>
                  <a:srgbClr val="5F497A"/>
                </a:solidFill>
                <a:latin typeface="Arial MT"/>
                <a:cs typeface="Arial MT"/>
              </a:rPr>
              <a:t>Valor</a:t>
            </a:r>
            <a:r>
              <a:rPr sz="2400" spc="-6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de</a:t>
            </a:r>
            <a:r>
              <a:rPr sz="2400" spc="-4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su</a:t>
            </a:r>
            <a:r>
              <a:rPr sz="2400" spc="-140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Título</a:t>
            </a:r>
            <a:endParaRPr sz="24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Red</a:t>
            </a:r>
            <a:r>
              <a:rPr sz="2400" spc="-7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profesional</a:t>
            </a:r>
            <a:endParaRPr sz="24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Desarrollo</a:t>
            </a:r>
            <a:r>
              <a:rPr sz="2400" spc="-8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de</a:t>
            </a:r>
            <a:r>
              <a:rPr sz="2400" spc="-70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competencias=</a:t>
            </a:r>
            <a:r>
              <a:rPr sz="2400" spc="-9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Mejor</a:t>
            </a:r>
            <a:r>
              <a:rPr sz="2400" spc="-9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empleabilidad</a:t>
            </a:r>
            <a:endParaRPr sz="24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Imagen</a:t>
            </a:r>
            <a:r>
              <a:rPr sz="2400" spc="-114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E36C09"/>
                </a:solidFill>
                <a:latin typeface="Arial MT"/>
                <a:cs typeface="Arial MT"/>
              </a:rPr>
              <a:t>complutense</a:t>
            </a:r>
            <a:endParaRPr sz="2400" dirty="0">
              <a:latin typeface="Arial MT"/>
              <a:cs typeface="Arial MT"/>
            </a:endParaRPr>
          </a:p>
          <a:p>
            <a:pPr marL="768350" marR="24765" indent="-287020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Importancia</a:t>
            </a:r>
            <a:r>
              <a:rPr sz="2400" spc="-5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para</a:t>
            </a:r>
            <a:r>
              <a:rPr sz="2400" spc="-30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el</a:t>
            </a:r>
            <a:r>
              <a:rPr sz="2400" spc="-5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E36C09"/>
                </a:solidFill>
                <a:latin typeface="Arial MT"/>
                <a:cs typeface="Arial MT"/>
              </a:rPr>
              <a:t>mantenimiento</a:t>
            </a:r>
            <a:r>
              <a:rPr sz="2400" spc="-60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de</a:t>
            </a:r>
            <a:r>
              <a:rPr sz="2400" spc="-60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la</a:t>
            </a:r>
            <a:r>
              <a:rPr sz="2400" spc="-5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oferta</a:t>
            </a:r>
            <a:r>
              <a:rPr sz="2400" spc="-6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spc="-35" dirty="0">
                <a:solidFill>
                  <a:srgbClr val="E36C09"/>
                </a:solidFill>
                <a:latin typeface="Arial MT"/>
                <a:cs typeface="Arial MT"/>
              </a:rPr>
              <a:t>de </a:t>
            </a:r>
            <a:r>
              <a:rPr sz="2400" spc="-10" dirty="0">
                <a:solidFill>
                  <a:srgbClr val="E36C09"/>
                </a:solidFill>
                <a:latin typeface="Arial MT"/>
                <a:cs typeface="Arial MT"/>
              </a:rPr>
              <a:t>plazas</a:t>
            </a:r>
            <a:endParaRPr sz="2400" dirty="0">
              <a:latin typeface="Arial MT"/>
              <a:cs typeface="Arial MT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62928" y="5235231"/>
            <a:ext cx="4634230" cy="92392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0640" rIns="0" bIns="0" rtlCol="0">
            <a:spAutoFit/>
          </a:bodyPr>
          <a:lstStyle/>
          <a:p>
            <a:pPr marL="847090" indent="-286385">
              <a:lnSpc>
                <a:spcPct val="100000"/>
              </a:lnSpc>
              <a:spcBef>
                <a:spcPts val="320"/>
              </a:spcBef>
              <a:buChar char="•"/>
              <a:tabLst>
                <a:tab pos="847090" algn="l"/>
              </a:tabLst>
            </a:pPr>
            <a:r>
              <a:rPr sz="1800" dirty="0">
                <a:latin typeface="Arial MT"/>
                <a:cs typeface="Arial MT"/>
              </a:rPr>
              <a:t>NORMAS</a:t>
            </a:r>
            <a:r>
              <a:rPr sz="1800" spc="-6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DE</a:t>
            </a:r>
            <a:r>
              <a:rPr sz="1800" spc="-9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COMPORTAMIENTO</a:t>
            </a:r>
            <a:endParaRPr sz="1800">
              <a:latin typeface="Arial MT"/>
              <a:cs typeface="Arial MT"/>
            </a:endParaRPr>
          </a:p>
          <a:p>
            <a:pPr marL="847090" indent="-286385">
              <a:lnSpc>
                <a:spcPct val="100000"/>
              </a:lnSpc>
              <a:buChar char="•"/>
              <a:tabLst>
                <a:tab pos="847090" algn="l"/>
              </a:tabLst>
            </a:pPr>
            <a:r>
              <a:rPr sz="1800" spc="-10" dirty="0">
                <a:latin typeface="Arial MT"/>
                <a:cs typeface="Arial MT"/>
              </a:rPr>
              <a:t>COMPROMISO</a:t>
            </a:r>
            <a:r>
              <a:rPr sz="1800" spc="-5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DEONTOLÓGICO</a:t>
            </a:r>
            <a:endParaRPr sz="1800">
              <a:latin typeface="Arial MT"/>
              <a:cs typeface="Arial MT"/>
            </a:endParaRPr>
          </a:p>
          <a:p>
            <a:pPr marL="84709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(CV</a:t>
            </a:r>
            <a:r>
              <a:rPr sz="1800" spc="-7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itinerarios)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836930"/>
          </a:xfrm>
          <a:custGeom>
            <a:avLst/>
            <a:gdLst/>
            <a:ahLst/>
            <a:cxnLst/>
            <a:rect l="l" t="t" r="r" b="b"/>
            <a:pathLst>
              <a:path w="9144000" h="836930">
                <a:moveTo>
                  <a:pt x="9144000" y="0"/>
                </a:moveTo>
                <a:lnTo>
                  <a:pt x="0" y="0"/>
                </a:lnTo>
                <a:lnTo>
                  <a:pt x="0" y="836676"/>
                </a:lnTo>
                <a:lnTo>
                  <a:pt x="9144000" y="836676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553200" y="162814"/>
            <a:ext cx="22161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Procedimiento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5800" y="879347"/>
            <a:ext cx="7451725" cy="54059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37515" algn="ctr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974707"/>
                </a:solidFill>
                <a:latin typeface="Arial"/>
                <a:cs typeface="Arial"/>
              </a:rPr>
              <a:t>¿Qué</a:t>
            </a:r>
            <a:r>
              <a:rPr sz="2800" b="1" spc="-95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74707"/>
                </a:solidFill>
                <a:latin typeface="Arial"/>
                <a:cs typeface="Arial"/>
              </a:rPr>
              <a:t>pasos</a:t>
            </a:r>
            <a:r>
              <a:rPr sz="2800" b="1" spc="-90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74707"/>
                </a:solidFill>
                <a:latin typeface="Arial"/>
                <a:cs typeface="Arial"/>
              </a:rPr>
              <a:t>debo</a:t>
            </a:r>
            <a:r>
              <a:rPr sz="2800" b="1" spc="-95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974707"/>
                </a:solidFill>
                <a:latin typeface="Arial"/>
                <a:cs typeface="Arial"/>
              </a:rPr>
              <a:t>seguir?</a:t>
            </a:r>
            <a:endParaRPr sz="2800" dirty="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spcBef>
                <a:spcPts val="3085"/>
              </a:spcBef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Reunión</a:t>
            </a:r>
            <a:r>
              <a:rPr sz="2500" spc="-114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general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420"/>
              </a:spcBef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Reunión</a:t>
            </a:r>
            <a:r>
              <a:rPr sz="2500" spc="-114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específica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por</a:t>
            </a:r>
            <a:r>
              <a:rPr sz="2500" spc="-40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itinerario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Elección</a:t>
            </a:r>
            <a:r>
              <a:rPr sz="2500" spc="-13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/asignación</a:t>
            </a:r>
            <a:r>
              <a:rPr sz="2500" spc="-12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Centro</a:t>
            </a:r>
            <a:r>
              <a:rPr sz="2500" spc="-114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de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practicas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spc="-10" dirty="0">
                <a:latin typeface="Arial MT"/>
                <a:cs typeface="Arial MT"/>
              </a:rPr>
              <a:t>Asignación</a:t>
            </a:r>
            <a:r>
              <a:rPr sz="2500" spc="-160" dirty="0">
                <a:latin typeface="Arial MT"/>
                <a:cs typeface="Arial MT"/>
              </a:rPr>
              <a:t> </a:t>
            </a:r>
            <a:r>
              <a:rPr sz="2500" spc="-45" dirty="0">
                <a:latin typeface="Arial MT"/>
                <a:cs typeface="Arial MT"/>
              </a:rPr>
              <a:t>Tutor</a:t>
            </a:r>
            <a:r>
              <a:rPr sz="2500" spc="-12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interno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(Profesor</a:t>
            </a:r>
            <a:r>
              <a:rPr sz="2500" spc="-65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Facultad)</a:t>
            </a:r>
            <a:endParaRPr sz="2500" dirty="0">
              <a:latin typeface="Arial MT"/>
              <a:cs typeface="Arial MT"/>
            </a:endParaRPr>
          </a:p>
          <a:p>
            <a:pPr marL="527685" marR="299085" indent="-515620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spc="-20" dirty="0">
                <a:latin typeface="Arial MT"/>
                <a:cs typeface="Arial MT"/>
              </a:rPr>
              <a:t>Contactar</a:t>
            </a:r>
            <a:r>
              <a:rPr sz="2500" spc="-170" dirty="0">
                <a:latin typeface="Arial MT"/>
                <a:cs typeface="Arial MT"/>
              </a:rPr>
              <a:t> </a:t>
            </a:r>
            <a:r>
              <a:rPr sz="2500" spc="-30" dirty="0">
                <a:latin typeface="Arial MT"/>
                <a:cs typeface="Arial MT"/>
              </a:rPr>
              <a:t>Tutor</a:t>
            </a:r>
            <a:r>
              <a:rPr sz="2500" spc="-14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interno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(mínimo</a:t>
            </a:r>
            <a:r>
              <a:rPr sz="2500" spc="-5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3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tutorías</a:t>
            </a:r>
            <a:r>
              <a:rPr sz="2500" spc="-7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en</a:t>
            </a:r>
            <a:r>
              <a:rPr sz="2500" spc="-50" dirty="0">
                <a:latin typeface="Arial MT"/>
                <a:cs typeface="Arial MT"/>
              </a:rPr>
              <a:t> </a:t>
            </a:r>
            <a:r>
              <a:rPr sz="2500" spc="-25" dirty="0">
                <a:latin typeface="Arial MT"/>
                <a:cs typeface="Arial MT"/>
              </a:rPr>
              <a:t>el </a:t>
            </a:r>
            <a:r>
              <a:rPr sz="2500" spc="-10" dirty="0">
                <a:latin typeface="Arial MT"/>
                <a:cs typeface="Arial MT"/>
              </a:rPr>
              <a:t>curso)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spc="-10" dirty="0">
                <a:latin typeface="Arial MT"/>
                <a:cs typeface="Arial MT"/>
              </a:rPr>
              <a:t>Incorporación</a:t>
            </a:r>
            <a:r>
              <a:rPr sz="2500" spc="-9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al</a:t>
            </a:r>
            <a:r>
              <a:rPr sz="2500" spc="-50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centro</a:t>
            </a:r>
            <a:r>
              <a:rPr sz="2500" spc="-12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de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prácticas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–</a:t>
            </a:r>
            <a:r>
              <a:rPr sz="2500" spc="-35" dirty="0">
                <a:latin typeface="Arial MT"/>
                <a:cs typeface="Arial MT"/>
              </a:rPr>
              <a:t> </a:t>
            </a:r>
            <a:r>
              <a:rPr sz="2500" spc="-10" dirty="0">
                <a:solidFill>
                  <a:srgbClr val="FF0000"/>
                </a:solidFill>
                <a:latin typeface="Arial MT"/>
                <a:cs typeface="Arial MT"/>
              </a:rPr>
              <a:t>¡ANEXO!</a:t>
            </a:r>
            <a:endParaRPr sz="2500" dirty="0">
              <a:latin typeface="Arial MT"/>
              <a:cs typeface="Arial MT"/>
            </a:endParaRPr>
          </a:p>
          <a:p>
            <a:pPr marL="527685" marR="181610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27685" algn="l"/>
              </a:tabLst>
            </a:pPr>
            <a:r>
              <a:rPr sz="2500" spc="-10" dirty="0">
                <a:latin typeface="Arial MT"/>
                <a:cs typeface="Arial MT"/>
              </a:rPr>
              <a:t>Seguimiento/Evaluación</a:t>
            </a:r>
            <a:r>
              <a:rPr sz="2500" spc="-75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continua/Resolución</a:t>
            </a:r>
            <a:r>
              <a:rPr sz="2500" spc="-125" dirty="0">
                <a:latin typeface="Arial MT"/>
                <a:cs typeface="Arial MT"/>
              </a:rPr>
              <a:t> </a:t>
            </a:r>
            <a:r>
              <a:rPr sz="2500" spc="-25" dirty="0">
                <a:latin typeface="Arial MT"/>
                <a:cs typeface="Arial MT"/>
              </a:rPr>
              <a:t>de </a:t>
            </a:r>
            <a:r>
              <a:rPr sz="2500" spc="-10" dirty="0">
                <a:latin typeface="Arial MT"/>
                <a:cs typeface="Arial MT"/>
              </a:rPr>
              <a:t>conflictos</a:t>
            </a:r>
            <a:endParaRPr sz="2500" dirty="0">
              <a:latin typeface="Arial MT"/>
              <a:cs typeface="Arial MT"/>
            </a:endParaRPr>
          </a:p>
          <a:p>
            <a:pPr marL="527685" marR="5080" indent="-515620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Evaluación</a:t>
            </a:r>
            <a:r>
              <a:rPr sz="2500" spc="-10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final</a:t>
            </a:r>
            <a:r>
              <a:rPr sz="2500" spc="-8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de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las</a:t>
            </a:r>
            <a:r>
              <a:rPr sz="2500" spc="-85" dirty="0">
                <a:latin typeface="Arial MT"/>
                <a:cs typeface="Arial MT"/>
              </a:rPr>
              <a:t> </a:t>
            </a:r>
            <a:r>
              <a:rPr sz="2500" dirty="0" err="1">
                <a:latin typeface="Arial MT"/>
                <a:cs typeface="Arial MT"/>
              </a:rPr>
              <a:t>prácticas</a:t>
            </a:r>
            <a:r>
              <a:rPr sz="2500" spc="-95" dirty="0">
                <a:latin typeface="Arial MT"/>
                <a:cs typeface="Arial MT"/>
              </a:rPr>
              <a:t> </a:t>
            </a:r>
            <a:endParaRPr lang="es-ES" sz="2500" spc="-95" dirty="0">
              <a:latin typeface="Arial MT"/>
              <a:cs typeface="Arial MT"/>
            </a:endParaRPr>
          </a:p>
          <a:p>
            <a:pPr marL="12065" marR="5080" lvl="8">
              <a:tabLst>
                <a:tab pos="527685" algn="l"/>
              </a:tabLst>
            </a:pPr>
            <a:r>
              <a:rPr lang="es-ES" sz="2000" spc="-95" dirty="0">
                <a:latin typeface="Arial MT"/>
                <a:cs typeface="Arial MT"/>
              </a:rPr>
              <a:t>		</a:t>
            </a:r>
            <a:r>
              <a:rPr sz="2000" dirty="0">
                <a:latin typeface="Arial MT"/>
                <a:cs typeface="Arial MT"/>
              </a:rPr>
              <a:t>Memoria</a:t>
            </a:r>
            <a:r>
              <a:rPr lang="es-ES" sz="2000" dirty="0">
                <a:latin typeface="Arial MT"/>
                <a:cs typeface="Arial MT"/>
              </a:rPr>
              <a:t> +</a:t>
            </a:r>
            <a:r>
              <a:rPr lang="es-ES" sz="2000" spc="-75" dirty="0">
                <a:latin typeface="Arial MT"/>
                <a:cs typeface="Arial MT"/>
              </a:rPr>
              <a:t> tutorías (</a:t>
            </a:r>
            <a:r>
              <a:rPr lang="es-ES" sz="2000" dirty="0">
                <a:latin typeface="Arial MT"/>
                <a:cs typeface="Arial MT"/>
              </a:rPr>
              <a:t>tutor</a:t>
            </a:r>
            <a:r>
              <a:rPr lang="es-ES" sz="2000" spc="-75" dirty="0">
                <a:latin typeface="Arial MT"/>
                <a:cs typeface="Arial MT"/>
              </a:rPr>
              <a:t> </a:t>
            </a:r>
            <a:r>
              <a:rPr lang="es-ES" sz="2000" spc="-10" dirty="0">
                <a:latin typeface="Arial MT"/>
                <a:cs typeface="Arial MT"/>
              </a:rPr>
              <a:t>interno)</a:t>
            </a:r>
            <a:r>
              <a:rPr sz="2000" spc="-90" dirty="0">
                <a:latin typeface="Arial MT"/>
                <a:cs typeface="Arial MT"/>
              </a:rPr>
              <a:t> </a:t>
            </a:r>
            <a:endParaRPr lang="es-ES" sz="2000" spc="-90" dirty="0">
              <a:latin typeface="Arial MT"/>
              <a:cs typeface="Arial MT"/>
            </a:endParaRPr>
          </a:p>
          <a:p>
            <a:pPr marL="12065" marR="5080" lvl="8">
              <a:tabLst>
                <a:tab pos="527685" algn="l"/>
              </a:tabLst>
            </a:pPr>
            <a:r>
              <a:rPr lang="es-ES" sz="2000" spc="-90" dirty="0">
                <a:latin typeface="Arial MT"/>
                <a:cs typeface="Arial MT"/>
              </a:rPr>
              <a:t>		</a:t>
            </a:r>
            <a:r>
              <a:rPr lang="es-ES" sz="2000" spc="-60" dirty="0">
                <a:latin typeface="Arial MT"/>
                <a:cs typeface="Arial MT"/>
              </a:rPr>
              <a:t>Evaluación </a:t>
            </a:r>
            <a:r>
              <a:rPr sz="2000" spc="-10" dirty="0">
                <a:latin typeface="Arial MT"/>
                <a:cs typeface="Arial MT"/>
              </a:rPr>
              <a:t>tutor </a:t>
            </a:r>
            <a:r>
              <a:rPr sz="2000" dirty="0" err="1">
                <a:latin typeface="Arial MT"/>
                <a:cs typeface="Arial MT"/>
              </a:rPr>
              <a:t>externo</a:t>
            </a:r>
            <a:endParaRPr sz="2000" dirty="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347"/>
            <a:chOff x="0" y="0"/>
            <a:chExt cx="9144000" cy="879347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9571" y="89928"/>
              <a:ext cx="3424428" cy="78941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19571" y="76200"/>
              <a:ext cx="1809750" cy="7871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9940" y="76200"/>
              <a:ext cx="1991105" cy="787146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928486" y="167386"/>
            <a:ext cx="29711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Aspectos</a:t>
            </a:r>
            <a:r>
              <a:rPr sz="2800" spc="-11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relevantes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8236" y="990091"/>
            <a:ext cx="686308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 MT"/>
                <a:cs typeface="Arial MT"/>
              </a:rPr>
              <a:t>Diferencia</a:t>
            </a:r>
            <a:r>
              <a:rPr sz="3600" spc="-8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prácticas</a:t>
            </a:r>
            <a:r>
              <a:rPr sz="3600" spc="-7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curriculares</a:t>
            </a:r>
            <a:r>
              <a:rPr sz="3600" spc="-75" dirty="0">
                <a:latin typeface="Arial MT"/>
                <a:cs typeface="Arial MT"/>
              </a:rPr>
              <a:t> </a:t>
            </a:r>
            <a:r>
              <a:rPr sz="3600" spc="-50" dirty="0">
                <a:latin typeface="Arial MT"/>
                <a:cs typeface="Arial MT"/>
              </a:rPr>
              <a:t>y </a:t>
            </a:r>
            <a:r>
              <a:rPr sz="3600" spc="-10" dirty="0">
                <a:latin typeface="Arial MT"/>
                <a:cs typeface="Arial MT"/>
              </a:rPr>
              <a:t>extracurriculares:</a:t>
            </a:r>
            <a:endParaRPr sz="3600" dirty="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4291" y="2199894"/>
            <a:ext cx="8347075" cy="4469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27785" marR="603250" indent="-571500">
              <a:lnSpc>
                <a:spcPct val="100000"/>
              </a:lnSpc>
              <a:spcBef>
                <a:spcPts val="100"/>
              </a:spcBef>
              <a:buAutoNum type="arabicParenR"/>
              <a:tabLst>
                <a:tab pos="1327785" algn="l"/>
              </a:tabLst>
            </a:pPr>
            <a:r>
              <a:rPr sz="2400" dirty="0">
                <a:latin typeface="Arial MT"/>
                <a:cs typeface="Arial MT"/>
              </a:rPr>
              <a:t>Las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prácticas</a:t>
            </a:r>
            <a:r>
              <a:rPr sz="2400" u="sng" spc="-13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curriculares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se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coordinan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50" dirty="0">
                <a:latin typeface="Arial MT"/>
                <a:cs typeface="Arial MT"/>
              </a:rPr>
              <a:t>y </a:t>
            </a:r>
            <a:r>
              <a:rPr sz="2400" spc="-10" dirty="0">
                <a:latin typeface="Arial MT"/>
                <a:cs typeface="Arial MT"/>
              </a:rPr>
              <a:t>gestionan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desde</a:t>
            </a:r>
            <a:r>
              <a:rPr sz="2400" spc="-7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Facultad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Psicología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(240 </a:t>
            </a:r>
            <a:r>
              <a:rPr sz="2400" spc="-10" dirty="0">
                <a:latin typeface="Arial MT"/>
                <a:cs typeface="Arial MT"/>
              </a:rPr>
              <a:t>hrs.).</a:t>
            </a:r>
            <a:endParaRPr sz="2400" dirty="0">
              <a:latin typeface="Arial MT"/>
              <a:cs typeface="Arial MT"/>
            </a:endParaRPr>
          </a:p>
          <a:p>
            <a:pPr marL="1327785" marR="5080" indent="-571500">
              <a:lnSpc>
                <a:spcPct val="100000"/>
              </a:lnSpc>
              <a:buAutoNum type="arabicParenR"/>
              <a:tabLst>
                <a:tab pos="1327785" algn="l"/>
                <a:tab pos="6838315" algn="l"/>
              </a:tabLst>
            </a:pPr>
            <a:r>
              <a:rPr sz="2400" dirty="0">
                <a:latin typeface="Arial MT"/>
                <a:cs typeface="Arial MT"/>
              </a:rPr>
              <a:t>Las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prácticas</a:t>
            </a:r>
            <a:r>
              <a:rPr sz="2400" u="sng" spc="-12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extracurriculares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se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organizan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50" dirty="0">
                <a:latin typeface="Arial MT"/>
                <a:cs typeface="Arial MT"/>
              </a:rPr>
              <a:t>y </a:t>
            </a:r>
            <a:r>
              <a:rPr sz="2400" dirty="0">
                <a:latin typeface="Arial MT"/>
                <a:cs typeface="Arial MT"/>
              </a:rPr>
              <a:t>gestionan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desde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Oficina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10" dirty="0" err="1">
                <a:latin typeface="Arial MT"/>
                <a:cs typeface="Arial MT"/>
              </a:rPr>
              <a:t>Pr</a:t>
            </a:r>
            <a:r>
              <a:rPr lang="es-ES" sz="2400" spc="-10" dirty="0">
                <a:latin typeface="Arial MT"/>
                <a:cs typeface="Arial MT"/>
              </a:rPr>
              <a:t>á</a:t>
            </a:r>
            <a:r>
              <a:rPr sz="2400" spc="-10" dirty="0" err="1">
                <a:latin typeface="Arial MT"/>
                <a:cs typeface="Arial MT"/>
              </a:rPr>
              <a:t>cticas</a:t>
            </a:r>
            <a:r>
              <a:rPr lang="es-ES" sz="2400" spc="-10" dirty="0">
                <a:latin typeface="Arial MT"/>
                <a:cs typeface="Arial MT"/>
              </a:rPr>
              <a:t> </a:t>
            </a:r>
            <a:r>
              <a:rPr sz="2400" spc="-10" dirty="0" err="1">
                <a:latin typeface="Arial MT"/>
                <a:cs typeface="Arial MT"/>
              </a:rPr>
              <a:t>Externas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(OPE)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u="sng" spc="-2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5"/>
              </a:rPr>
              <a:t>www.ucm.es/ope</a:t>
            </a:r>
            <a:r>
              <a:rPr sz="2400" u="sng" spc="-1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(salvo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ampliaciones)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(hasta </a:t>
            </a:r>
            <a:r>
              <a:rPr sz="2400" dirty="0">
                <a:latin typeface="Arial MT"/>
                <a:cs typeface="Arial MT"/>
              </a:rPr>
              <a:t>900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hrs.).</a:t>
            </a:r>
            <a:endParaRPr sz="2400" dirty="0">
              <a:latin typeface="Arial MT"/>
              <a:cs typeface="Arial MT"/>
            </a:endParaRPr>
          </a:p>
          <a:p>
            <a:pPr marL="584200" indent="-571500">
              <a:lnSpc>
                <a:spcPct val="100000"/>
              </a:lnSpc>
              <a:spcBef>
                <a:spcPts val="135"/>
              </a:spcBef>
              <a:buFont typeface="Wingdings"/>
              <a:buChar char=""/>
              <a:tabLst>
                <a:tab pos="584200" algn="l"/>
              </a:tabLst>
            </a:pPr>
            <a:r>
              <a:rPr sz="2400" dirty="0">
                <a:latin typeface="Arial MT"/>
                <a:cs typeface="Arial MT"/>
              </a:rPr>
              <a:t>No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se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pueden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simultanear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temporalmente.</a:t>
            </a:r>
            <a:endParaRPr sz="2400" dirty="0">
              <a:latin typeface="Arial MT"/>
              <a:cs typeface="Arial MT"/>
            </a:endParaRPr>
          </a:p>
          <a:p>
            <a:pPr marL="584200" indent="-571500">
              <a:lnSpc>
                <a:spcPct val="100000"/>
              </a:lnSpc>
              <a:spcBef>
                <a:spcPts val="285"/>
              </a:spcBef>
              <a:buFont typeface="Wingdings"/>
              <a:buChar char=""/>
              <a:tabLst>
                <a:tab pos="584200" algn="l"/>
              </a:tabLst>
            </a:pPr>
            <a:r>
              <a:rPr sz="2400" dirty="0">
                <a:latin typeface="Arial MT"/>
                <a:cs typeface="Arial MT"/>
              </a:rPr>
              <a:t>Es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30" dirty="0">
                <a:latin typeface="Arial MT"/>
                <a:cs typeface="Arial MT"/>
              </a:rPr>
              <a:t>OBLIGATORIO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hacer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primero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las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prácticas</a:t>
            </a:r>
            <a:endParaRPr sz="2400" dirty="0">
              <a:latin typeface="Arial MT"/>
              <a:cs typeface="Arial MT"/>
            </a:endParaRPr>
          </a:p>
          <a:p>
            <a:pPr marL="58420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Arial MT"/>
                <a:cs typeface="Arial MT"/>
              </a:rPr>
              <a:t>curriculares</a:t>
            </a:r>
            <a:r>
              <a:rPr sz="2400" spc="-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si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te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has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matriculado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ellas.</a:t>
            </a:r>
            <a:endParaRPr sz="2400" dirty="0">
              <a:latin typeface="Arial MT"/>
              <a:cs typeface="Arial MT"/>
            </a:endParaRPr>
          </a:p>
          <a:p>
            <a:pPr marL="584200" marR="615950" indent="-572135">
              <a:lnSpc>
                <a:spcPct val="100000"/>
              </a:lnSpc>
              <a:buFont typeface="Wingdings"/>
              <a:buChar char=""/>
              <a:tabLst>
                <a:tab pos="584200" algn="l"/>
              </a:tabLst>
            </a:pPr>
            <a:r>
              <a:rPr sz="2400" dirty="0">
                <a:latin typeface="Arial MT"/>
                <a:cs typeface="Arial MT"/>
              </a:rPr>
              <a:t>Las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prácticas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curriculares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van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vinculadas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al</a:t>
            </a:r>
            <a:r>
              <a:rPr sz="2400" spc="-7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itinerario cursado.</a:t>
            </a:r>
            <a:endParaRPr sz="2400" dirty="0">
              <a:latin typeface="Arial MT"/>
              <a:cs typeface="Arial MT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9571" y="89928"/>
              <a:ext cx="3424428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33400" y="768349"/>
            <a:ext cx="9067798" cy="45826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45"/>
              </a:spcBef>
            </a:pPr>
            <a:endParaRPr sz="2800" dirty="0">
              <a:latin typeface="Times New Roman"/>
              <a:cs typeface="Times New Roman"/>
            </a:endParaRPr>
          </a:p>
          <a:p>
            <a:pPr marL="12700" marR="1830070">
              <a:lnSpc>
                <a:spcPct val="100000"/>
              </a:lnSpc>
              <a:tabLst>
                <a:tab pos="584200" algn="l"/>
              </a:tabLst>
            </a:pPr>
            <a:r>
              <a:rPr lang="es-ES" sz="2400" b="1" dirty="0">
                <a:latin typeface="Arial MT"/>
                <a:cs typeface="Arial MT"/>
              </a:rPr>
              <a:t>			</a:t>
            </a:r>
            <a:r>
              <a:rPr lang="es-ES" sz="2800" b="1" dirty="0">
                <a:latin typeface="Arial MT"/>
                <a:cs typeface="Arial MT"/>
              </a:rPr>
              <a:t>PRÁCTICAS CURRICULARES</a:t>
            </a:r>
          </a:p>
          <a:p>
            <a:pPr marL="584200" marR="1830070" indent="-571500">
              <a:lnSpc>
                <a:spcPct val="100000"/>
              </a:lnSpc>
              <a:buChar char="•"/>
              <a:tabLst>
                <a:tab pos="584200" algn="l"/>
              </a:tabLst>
            </a:pPr>
            <a:r>
              <a:rPr sz="2400" dirty="0">
                <a:latin typeface="Arial MT"/>
                <a:cs typeface="Arial MT"/>
              </a:rPr>
              <a:t>Es</a:t>
            </a:r>
            <a:r>
              <a:rPr sz="2400" spc="-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obligatorio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normativa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está </a:t>
            </a:r>
            <a:r>
              <a:rPr sz="2400" dirty="0" err="1">
                <a:latin typeface="Arial MT"/>
                <a:cs typeface="Arial MT"/>
              </a:rPr>
              <a:t>en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dirty="0" err="1">
                <a:latin typeface="Arial MT"/>
                <a:cs typeface="Arial MT"/>
              </a:rPr>
              <a:t>el</a:t>
            </a:r>
            <a:r>
              <a:rPr lang="es-ES" sz="24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BOUC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n</a:t>
            </a:r>
            <a:r>
              <a:rPr lang="es-ES" sz="2400" dirty="0">
                <a:latin typeface="Arial MT"/>
                <a:cs typeface="Arial MT"/>
              </a:rPr>
              <a:t>º</a:t>
            </a:r>
            <a:r>
              <a:rPr sz="2400" dirty="0">
                <a:latin typeface="Arial MT"/>
                <a:cs typeface="Arial MT"/>
              </a:rPr>
              <a:t>18/</a:t>
            </a:r>
            <a:r>
              <a:rPr lang="es-ES"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3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NOV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2017.</a:t>
            </a:r>
            <a:endParaRPr lang="es-ES" sz="2400" spc="-10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spcBef>
                <a:spcPts val="120"/>
              </a:spcBef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12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spc="-155" dirty="0">
                <a:latin typeface="Arial MT"/>
                <a:cs typeface="Arial MT"/>
              </a:rPr>
              <a:t>ECTs,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240</a:t>
            </a:r>
            <a:r>
              <a:rPr sz="2400" spc="-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horas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b="1" spc="-10" dirty="0" err="1">
                <a:latin typeface="Arial MT"/>
                <a:cs typeface="Arial MT"/>
              </a:rPr>
              <a:t>presenciales</a:t>
            </a:r>
            <a:r>
              <a:rPr sz="2400" b="1" spc="-10" dirty="0">
                <a:latin typeface="Arial MT"/>
                <a:cs typeface="Arial MT"/>
              </a:rPr>
              <a:t>.</a:t>
            </a:r>
            <a:endParaRPr sz="2400" b="1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spcBef>
                <a:spcPts val="350"/>
              </a:spcBef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Campus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virtual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(</a:t>
            </a:r>
            <a:r>
              <a:rPr sz="2400" spc="-10" dirty="0" err="1">
                <a:latin typeface="Arial MT"/>
                <a:cs typeface="Arial MT"/>
              </a:rPr>
              <a:t>coordinador</a:t>
            </a:r>
            <a:r>
              <a:rPr sz="2400" spc="-10" dirty="0">
                <a:latin typeface="Arial MT"/>
                <a:cs typeface="Arial MT"/>
              </a:rPr>
              <a:t>).</a:t>
            </a:r>
            <a:endParaRPr sz="2400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Figura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del</a:t>
            </a:r>
            <a:r>
              <a:rPr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tutor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interno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tutor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externo.</a:t>
            </a:r>
            <a:endParaRPr sz="2400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endParaRPr lang="es-ES" sz="2400" spc="-10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b="1" spc="-10" dirty="0" err="1">
                <a:latin typeface="Arial MT"/>
                <a:cs typeface="Arial MT"/>
              </a:rPr>
              <a:t>Evaluación</a:t>
            </a:r>
            <a:r>
              <a:rPr sz="2400" b="1" spc="-10" dirty="0">
                <a:latin typeface="Arial MT"/>
                <a:cs typeface="Arial MT"/>
              </a:rPr>
              <a:t>:</a:t>
            </a:r>
            <a:endParaRPr lang="es-ES" sz="2400" b="1" spc="-10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endParaRPr lang="es-ES" sz="2400" dirty="0">
              <a:latin typeface="Arial MT"/>
              <a:cs typeface="Arial MT"/>
            </a:endParaRPr>
          </a:p>
          <a:p>
            <a:pPr marL="1041400" indent="-571500">
              <a:spcBef>
                <a:spcPts val="35"/>
              </a:spcBef>
              <a:buFont typeface="Wingdings"/>
              <a:buChar char=""/>
              <a:tabLst>
                <a:tab pos="1041400" algn="l"/>
              </a:tabLst>
            </a:pPr>
            <a:r>
              <a:rPr sz="2400" dirty="0">
                <a:latin typeface="Arial MT"/>
                <a:cs typeface="Arial MT"/>
              </a:rPr>
              <a:t>Memoria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(tutor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interno)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+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evaluación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tutor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externo</a:t>
            </a:r>
            <a:endParaRPr sz="2400" dirty="0">
              <a:latin typeface="Arial MT"/>
              <a:cs typeface="Arial MT"/>
            </a:endParaRPr>
          </a:p>
          <a:p>
            <a:pPr marL="12700" marR="1705610">
              <a:spcBef>
                <a:spcPts val="135"/>
              </a:spcBef>
              <a:tabLst>
                <a:tab pos="584200" algn="l"/>
              </a:tabLst>
            </a:pPr>
            <a:endParaRPr lang="es-ES" sz="2000" b="1" i="1" spc="-155" dirty="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97835" y="89928"/>
              <a:ext cx="6646163" cy="78941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7835" y="76200"/>
              <a:ext cx="1472946" cy="7871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90544" y="76200"/>
              <a:ext cx="822198" cy="78714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26991" y="76200"/>
              <a:ext cx="1532382" cy="7871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77611" y="76200"/>
              <a:ext cx="2518410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28916" y="76200"/>
              <a:ext cx="1811274" cy="787146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706370" y="167386"/>
            <a:ext cx="61995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642110" algn="l"/>
              </a:tabLst>
            </a:pPr>
            <a:r>
              <a:rPr sz="2800" dirty="0">
                <a:latin typeface="Times New Roman"/>
                <a:cs typeface="Times New Roman"/>
              </a:rPr>
              <a:t>Oferta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25" dirty="0">
                <a:latin typeface="Times New Roman"/>
                <a:cs typeface="Times New Roman"/>
              </a:rPr>
              <a:t>de</a:t>
            </a:r>
            <a:r>
              <a:rPr sz="2800" dirty="0">
                <a:latin typeface="Times New Roman"/>
                <a:cs typeface="Times New Roman"/>
              </a:rPr>
              <a:t>	plazas:</a:t>
            </a:r>
            <a:r>
              <a:rPr sz="2800" spc="-14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Compromiso</a:t>
            </a:r>
            <a:r>
              <a:rPr sz="2800" spc="-11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Facultad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2000" y="1219200"/>
            <a:ext cx="8143875" cy="59214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95"/>
              </a:spcBef>
              <a:buAutoNum type="alphaUcPeriod"/>
              <a:tabLst>
                <a:tab pos="527685" algn="l"/>
              </a:tabLst>
            </a:pPr>
            <a:r>
              <a:rPr sz="2400" b="1" dirty="0">
                <a:latin typeface="Arial MT"/>
                <a:cs typeface="Arial"/>
              </a:rPr>
              <a:t>PLAZAS</a:t>
            </a:r>
            <a:r>
              <a:rPr sz="2400" b="1" spc="-100" dirty="0">
                <a:latin typeface="Arial MT"/>
                <a:cs typeface="Arial"/>
              </a:rPr>
              <a:t> </a:t>
            </a:r>
            <a:r>
              <a:rPr sz="2400" b="1" spc="-50" dirty="0">
                <a:latin typeface="Arial MT"/>
                <a:cs typeface="Arial"/>
              </a:rPr>
              <a:t>OFERTADAS</a:t>
            </a:r>
            <a:r>
              <a:rPr sz="2400" b="1" spc="-75" dirty="0">
                <a:latin typeface="Arial MT"/>
                <a:cs typeface="Arial"/>
              </a:rPr>
              <a:t> </a:t>
            </a:r>
            <a:r>
              <a:rPr sz="2400" b="1" dirty="0">
                <a:latin typeface="Arial MT"/>
                <a:cs typeface="Arial"/>
              </a:rPr>
              <a:t>POR</a:t>
            </a:r>
            <a:r>
              <a:rPr sz="2400" b="1" spc="-80" dirty="0">
                <a:latin typeface="Arial MT"/>
                <a:cs typeface="Arial"/>
              </a:rPr>
              <a:t> </a:t>
            </a:r>
            <a:r>
              <a:rPr sz="2400" b="1" spc="-35" dirty="0">
                <a:latin typeface="Arial MT"/>
                <a:cs typeface="Arial"/>
              </a:rPr>
              <a:t>LA</a:t>
            </a:r>
            <a:r>
              <a:rPr sz="2400" b="1" spc="-204" dirty="0">
                <a:latin typeface="Arial MT"/>
                <a:cs typeface="Arial"/>
              </a:rPr>
              <a:t> </a:t>
            </a:r>
            <a:r>
              <a:rPr sz="2400" b="1" spc="-10" dirty="0">
                <a:latin typeface="Arial MT"/>
                <a:cs typeface="Arial"/>
              </a:rPr>
              <a:t>FACULTAD</a:t>
            </a:r>
            <a:endParaRPr lang="es-ES" sz="2400" b="1" spc="-10" dirty="0">
              <a:latin typeface="Arial MT"/>
              <a:cs typeface="Arial"/>
            </a:endParaRPr>
          </a:p>
          <a:p>
            <a:pPr marL="527685" marR="5080" indent="-515620">
              <a:lnSpc>
                <a:spcPct val="100000"/>
              </a:lnSpc>
              <a:spcBef>
                <a:spcPts val="15"/>
              </a:spcBef>
            </a:pPr>
            <a:r>
              <a:rPr sz="2000" dirty="0">
                <a:latin typeface="Arial MT"/>
                <a:cs typeface="Arial MT"/>
              </a:rPr>
              <a:t>El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orden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asignación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plazas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ofertadas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dependerá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25" dirty="0">
                <a:latin typeface="Arial MT"/>
                <a:cs typeface="Arial MT"/>
              </a:rPr>
              <a:t>de </a:t>
            </a:r>
            <a:r>
              <a:rPr sz="2000" dirty="0">
                <a:latin typeface="Arial MT"/>
                <a:cs typeface="Arial MT"/>
              </a:rPr>
              <a:t>cada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itinerario.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Los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criterios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tener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cuenta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pueden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ser:</a:t>
            </a:r>
            <a:endParaRPr sz="2000" dirty="0">
              <a:latin typeface="Arial MT"/>
              <a:cs typeface="Arial MT"/>
            </a:endParaRPr>
          </a:p>
          <a:p>
            <a:pPr marL="1498600" lvl="1" indent="-571500">
              <a:lnSpc>
                <a:spcPct val="100000"/>
              </a:lnSpc>
              <a:buFont typeface="Wingdings"/>
              <a:buChar char=""/>
              <a:tabLst>
                <a:tab pos="1498600" algn="l"/>
              </a:tabLst>
            </a:pPr>
            <a:r>
              <a:rPr sz="2000" spc="-10" dirty="0">
                <a:latin typeface="Arial MT"/>
                <a:cs typeface="Arial MT"/>
              </a:rPr>
              <a:t>Expediente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académico</a:t>
            </a:r>
            <a:endParaRPr sz="2000" dirty="0">
              <a:latin typeface="Arial MT"/>
              <a:cs typeface="Arial MT"/>
            </a:endParaRPr>
          </a:p>
          <a:p>
            <a:pPr marL="1498600" lvl="1" indent="-571500">
              <a:lnSpc>
                <a:spcPct val="100000"/>
              </a:lnSpc>
              <a:buFont typeface="Wingdings"/>
              <a:buChar char=""/>
              <a:tabLst>
                <a:tab pos="1498600" algn="l"/>
              </a:tabLst>
            </a:pPr>
            <a:r>
              <a:rPr sz="2000" dirty="0">
                <a:latin typeface="Arial MT"/>
                <a:cs typeface="Arial MT"/>
              </a:rPr>
              <a:t>Requisitos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9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entidad</a:t>
            </a:r>
            <a:endParaRPr sz="2000" dirty="0">
              <a:latin typeface="Arial MT"/>
              <a:cs typeface="Arial MT"/>
            </a:endParaRPr>
          </a:p>
          <a:p>
            <a:pPr marL="1498600" lvl="1" indent="-571500">
              <a:lnSpc>
                <a:spcPct val="100000"/>
              </a:lnSpc>
              <a:buFont typeface="Wingdings"/>
              <a:buChar char=""/>
              <a:tabLst>
                <a:tab pos="1498600" algn="l"/>
              </a:tabLst>
            </a:pPr>
            <a:r>
              <a:rPr sz="2000" spc="-10" dirty="0">
                <a:latin typeface="Arial MT"/>
                <a:cs typeface="Arial MT"/>
              </a:rPr>
              <a:t>Preferencia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del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estudiante</a:t>
            </a:r>
            <a:endParaRPr sz="2000" dirty="0">
              <a:latin typeface="Arial MT"/>
              <a:cs typeface="Arial MT"/>
            </a:endParaRPr>
          </a:p>
          <a:p>
            <a:pPr lvl="1">
              <a:spcBef>
                <a:spcPts val="1190"/>
              </a:spcBef>
            </a:pPr>
            <a:r>
              <a:rPr lang="es-ES" sz="2000" spc="-10" dirty="0">
                <a:solidFill>
                  <a:srgbClr val="FF0000"/>
                </a:solidFill>
                <a:latin typeface="Arial MT"/>
                <a:cs typeface="Arial MT"/>
              </a:rPr>
              <a:t>IMPORTANTE </a:t>
            </a:r>
            <a:r>
              <a:rPr lang="es-ES" sz="2000" b="1" i="1" spc="-155" dirty="0">
                <a:latin typeface="Arial MT"/>
                <a:cs typeface="Arial MT"/>
              </a:rPr>
              <a:t>Tener</a:t>
            </a:r>
            <a:r>
              <a:rPr lang="es-ES" sz="2000" b="1" i="1" spc="-12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en</a:t>
            </a:r>
            <a:r>
              <a:rPr lang="es-ES" sz="2000" b="1" i="1" spc="-3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cuenta</a:t>
            </a:r>
            <a:r>
              <a:rPr lang="es-ES" sz="2000" b="1" i="1" spc="-6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a</a:t>
            </a:r>
            <a:r>
              <a:rPr lang="es-ES" sz="2000" b="1" i="1" spc="-2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la</a:t>
            </a:r>
            <a:r>
              <a:rPr lang="es-ES" sz="2000" b="1" i="1" spc="-3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hora</a:t>
            </a:r>
            <a:r>
              <a:rPr lang="es-ES" sz="2000" b="1" i="1" spc="-5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de</a:t>
            </a:r>
            <a:r>
              <a:rPr lang="es-ES" sz="2000" b="1" i="1" spc="-30" dirty="0">
                <a:latin typeface="Arial MT"/>
                <a:cs typeface="Arial MT"/>
              </a:rPr>
              <a:t> </a:t>
            </a:r>
            <a:r>
              <a:rPr lang="es-ES" sz="2000" b="1" i="1" spc="-10" dirty="0">
                <a:latin typeface="Arial MT"/>
                <a:cs typeface="Arial MT"/>
              </a:rPr>
              <a:t>elegir </a:t>
            </a:r>
            <a:r>
              <a:rPr lang="es-ES" sz="2000" b="1" i="1" dirty="0">
                <a:latin typeface="Arial MT"/>
                <a:cs typeface="Arial MT"/>
              </a:rPr>
              <a:t>centro</a:t>
            </a:r>
            <a:r>
              <a:rPr lang="es-ES" sz="2000" b="1" i="1" spc="-8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que el horario</a:t>
            </a:r>
            <a:r>
              <a:rPr lang="es-ES" sz="2000" b="1" i="1" spc="-4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no</a:t>
            </a:r>
            <a:r>
              <a:rPr lang="es-ES" sz="2000" b="1" i="1" spc="-5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sea</a:t>
            </a:r>
            <a:r>
              <a:rPr lang="es-ES" sz="2000" b="1" i="1" spc="-35" dirty="0">
                <a:latin typeface="Arial MT"/>
                <a:cs typeface="Arial MT"/>
              </a:rPr>
              <a:t> </a:t>
            </a:r>
            <a:r>
              <a:rPr lang="es-ES" sz="2000" b="1" i="1" spc="-10" dirty="0">
                <a:latin typeface="Arial MT"/>
                <a:cs typeface="Arial MT"/>
              </a:rPr>
              <a:t>incompatible de forma </a:t>
            </a:r>
            <a:r>
              <a:rPr lang="es-ES" sz="2000" b="1" i="1" dirty="0">
                <a:latin typeface="Arial MT"/>
                <a:cs typeface="Arial MT"/>
              </a:rPr>
              <a:t>permanente</a:t>
            </a:r>
            <a:r>
              <a:rPr lang="es-ES" sz="2000" b="1" i="1" spc="-11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con</a:t>
            </a:r>
            <a:r>
              <a:rPr lang="es-ES" sz="2000" b="1" i="1" spc="-8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el</a:t>
            </a:r>
            <a:r>
              <a:rPr lang="es-ES" sz="2000" b="1" i="1" spc="-7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horario</a:t>
            </a:r>
            <a:r>
              <a:rPr lang="es-ES" sz="2000" b="1" i="1" spc="-100" dirty="0">
                <a:latin typeface="Arial MT"/>
                <a:cs typeface="Arial MT"/>
              </a:rPr>
              <a:t> </a:t>
            </a:r>
            <a:r>
              <a:rPr lang="es-ES" sz="2000" b="1" i="1" spc="-25" dirty="0">
                <a:latin typeface="Arial MT"/>
                <a:cs typeface="Arial MT"/>
              </a:rPr>
              <a:t>de </a:t>
            </a:r>
            <a:r>
              <a:rPr lang="es-ES" sz="2000" b="1" i="1" spc="-10" dirty="0">
                <a:latin typeface="Arial MT"/>
                <a:cs typeface="Arial MT"/>
              </a:rPr>
              <a:t>clases.</a:t>
            </a:r>
          </a:p>
          <a:p>
            <a:pPr lvl="1">
              <a:spcBef>
                <a:spcPts val="1190"/>
              </a:spcBef>
            </a:pPr>
            <a:endParaRPr sz="2400" dirty="0">
              <a:latin typeface="Arial MT"/>
              <a:cs typeface="Arial MT"/>
            </a:endParaRPr>
          </a:p>
          <a:p>
            <a:pPr marL="452120" indent="-439420">
              <a:lnSpc>
                <a:spcPct val="100000"/>
              </a:lnSpc>
              <a:buAutoNum type="alphaUcPeriod" startAt="2"/>
              <a:tabLst>
                <a:tab pos="452120" algn="l"/>
              </a:tabLst>
            </a:pPr>
            <a:r>
              <a:rPr sz="2400" b="1" spc="-10" dirty="0">
                <a:latin typeface="Arial MT"/>
                <a:cs typeface="Arial"/>
              </a:rPr>
              <a:t>AUTOGESTIÓN</a:t>
            </a:r>
            <a:endParaRPr lang="es-ES" sz="2400" b="1" spc="-10" dirty="0">
              <a:latin typeface="Arial MT"/>
              <a:cs typeface="Arial"/>
            </a:endParaRPr>
          </a:p>
          <a:p>
            <a:pPr marL="527685" marR="361315" indent="-515620">
              <a:lnSpc>
                <a:spcPct val="100000"/>
              </a:lnSpc>
              <a:spcBef>
                <a:spcPts val="15"/>
              </a:spcBef>
              <a:buChar char="•"/>
              <a:tabLst>
                <a:tab pos="527685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Para</a:t>
            </a:r>
            <a:r>
              <a:rPr sz="2000" u="heavy" spc="-9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garantizar</a:t>
            </a:r>
            <a:r>
              <a:rPr sz="2000" u="heavy" spc="-8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</a:t>
            </a:r>
            <a:r>
              <a:rPr sz="2000" u="heavy" spc="-7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calidad</a:t>
            </a:r>
            <a:r>
              <a:rPr sz="2000" u="heavy" spc="-4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de</a:t>
            </a:r>
            <a:r>
              <a:rPr sz="2000" u="heavy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las</a:t>
            </a:r>
            <a:r>
              <a:rPr sz="2000" u="heavy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prácticas</a:t>
            </a:r>
            <a:r>
              <a:rPr sz="2000" u="heavy" spc="-10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spc="-2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es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b="1" u="sng" dirty="0">
                <a:uFill>
                  <a:solidFill>
                    <a:srgbClr val="000000"/>
                  </a:solidFill>
                </a:uFill>
                <a:latin typeface="Arial MT"/>
                <a:cs typeface="Arial"/>
              </a:rPr>
              <a:t>Obligatoria</a:t>
            </a:r>
            <a:r>
              <a:rPr sz="2000" b="1" u="sng" spc="-125" dirty="0">
                <a:uFill>
                  <a:solidFill>
                    <a:srgbClr val="000000"/>
                  </a:solidFill>
                </a:uFill>
                <a:latin typeface="Arial MT"/>
                <a:cs typeface="Arial"/>
              </a:rPr>
              <a:t> </a:t>
            </a:r>
            <a:r>
              <a:rPr sz="20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</a:t>
            </a:r>
            <a:r>
              <a:rPr sz="2000" u="sng" spc="-1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sng" spc="-4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ACEPTACIÓN</a:t>
            </a:r>
            <a:r>
              <a:rPr sz="2000" u="sng" spc="-9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lang="es-ES" sz="2000" u="sng" spc="-9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de la práctica </a:t>
            </a:r>
            <a:r>
              <a:rPr sz="2000" u="sng" dirty="0" err="1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por</a:t>
            </a:r>
            <a:r>
              <a:rPr sz="2000" u="sng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la/el</a:t>
            </a:r>
            <a:r>
              <a:rPr sz="2000" u="sng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sng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Coordinador/a</a:t>
            </a:r>
            <a:r>
              <a:rPr sz="2000" u="sng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sng" spc="-2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de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prácticas</a:t>
            </a:r>
            <a:endParaRPr sz="2000" dirty="0">
              <a:latin typeface="Arial MT"/>
              <a:cs typeface="Arial MT"/>
            </a:endParaRPr>
          </a:p>
          <a:p>
            <a:pPr marL="527685" marR="424815" indent="-515620">
              <a:lnSpc>
                <a:spcPct val="99900"/>
              </a:lnSpc>
              <a:spcBef>
                <a:spcPts val="5"/>
              </a:spcBef>
              <a:buChar char="•"/>
              <a:tabLst>
                <a:tab pos="527685" algn="l"/>
                <a:tab pos="2731770" algn="l"/>
              </a:tabLst>
            </a:pP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sz="2000" spc="-4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 err="1">
                <a:solidFill>
                  <a:srgbClr val="FF0000"/>
                </a:solidFill>
                <a:latin typeface="Arial MT"/>
                <a:cs typeface="Arial MT"/>
              </a:rPr>
              <a:t>los</a:t>
            </a:r>
            <a:r>
              <a:rPr sz="2000" spc="-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 err="1">
                <a:solidFill>
                  <a:srgbClr val="FF0000"/>
                </a:solidFill>
                <a:latin typeface="Arial MT"/>
                <a:cs typeface="Arial MT"/>
              </a:rPr>
              <a:t>trámites</a:t>
            </a:r>
            <a:r>
              <a:rPr lang="es-ES" sz="2000" spc="-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 err="1">
                <a:solidFill>
                  <a:srgbClr val="FF0000"/>
                </a:solidFill>
                <a:latin typeface="Arial MT"/>
                <a:cs typeface="Arial MT"/>
              </a:rPr>
              <a:t>administrativos</a:t>
            </a:r>
            <a:r>
              <a:rPr sz="2000" spc="-10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se</a:t>
            </a:r>
            <a:r>
              <a:rPr sz="2000" spc="-8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encarga</a:t>
            </a:r>
            <a:r>
              <a:rPr sz="2000" spc="-6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la/el coordinador/a</a:t>
            </a:r>
            <a:r>
              <a:rPr sz="2000" spc="-10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sz="2000" spc="-8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prácticas.</a:t>
            </a:r>
            <a:r>
              <a:rPr sz="2000" spc="-7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sz="2000" spc="-18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ESTUDIANTE</a:t>
            </a:r>
            <a:r>
              <a:rPr sz="2000" spc="-5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25" dirty="0">
                <a:solidFill>
                  <a:srgbClr val="FF0000"/>
                </a:solidFill>
                <a:latin typeface="Arial MT"/>
                <a:cs typeface="Arial MT"/>
              </a:rPr>
              <a:t>NO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INTERFIERE</a:t>
            </a:r>
            <a:r>
              <a:rPr sz="2000" spc="-10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EN</a:t>
            </a:r>
            <a:r>
              <a:rPr sz="2000" spc="-6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35" dirty="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sz="2000" spc="-2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PROCESO</a:t>
            </a:r>
            <a:r>
              <a:rPr sz="2000"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sz="2000" spc="-7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35" dirty="0">
                <a:solidFill>
                  <a:srgbClr val="FF0000"/>
                </a:solidFill>
                <a:latin typeface="Arial MT"/>
                <a:cs typeface="Arial MT"/>
              </a:rPr>
              <a:t>FIRMA</a:t>
            </a:r>
            <a:r>
              <a:rPr sz="2000" spc="-28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25" dirty="0">
                <a:solidFill>
                  <a:srgbClr val="FF0000"/>
                </a:solidFill>
                <a:latin typeface="Arial MT"/>
                <a:cs typeface="Arial MT"/>
              </a:rPr>
              <a:t>DE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CONVENIOS.</a:t>
            </a:r>
            <a:endParaRPr lang="es-ES" sz="2000" spc="-10" dirty="0">
              <a:solidFill>
                <a:srgbClr val="FF0000"/>
              </a:solidFill>
              <a:latin typeface="Arial MT"/>
              <a:cs typeface="Arial MT"/>
            </a:endParaRPr>
          </a:p>
          <a:p>
            <a:pPr marL="527685" marR="424815" indent="-515620">
              <a:lnSpc>
                <a:spcPct val="99900"/>
              </a:lnSpc>
              <a:spcBef>
                <a:spcPts val="5"/>
              </a:spcBef>
              <a:buChar char="•"/>
              <a:tabLst>
                <a:tab pos="527685" algn="l"/>
                <a:tab pos="2731770" algn="l"/>
              </a:tabLst>
            </a:pPr>
            <a:endParaRPr sz="2000" dirty="0">
              <a:latin typeface="Arial MT"/>
              <a:cs typeface="Arial M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62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0655" y="89928"/>
              <a:ext cx="3133344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19825" y="167386"/>
            <a:ext cx="26866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Plataforma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GIPE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270491" y="1336420"/>
            <a:ext cx="4954905" cy="398145"/>
          </a:xfrm>
          <a:custGeom>
            <a:avLst/>
            <a:gdLst/>
            <a:ahLst/>
            <a:cxnLst/>
            <a:rect l="l" t="t" r="r" b="b"/>
            <a:pathLst>
              <a:path w="4954905" h="398144">
                <a:moveTo>
                  <a:pt x="4954536" y="0"/>
                </a:moveTo>
                <a:lnTo>
                  <a:pt x="4954536" y="0"/>
                </a:lnTo>
                <a:lnTo>
                  <a:pt x="0" y="0"/>
                </a:lnTo>
                <a:lnTo>
                  <a:pt x="0" y="397764"/>
                </a:lnTo>
                <a:lnTo>
                  <a:pt x="4954536" y="397764"/>
                </a:lnTo>
                <a:lnTo>
                  <a:pt x="495453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80491" y="1286002"/>
            <a:ext cx="8079105" cy="28206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dirty="0">
                <a:latin typeface="Arial MT"/>
                <a:cs typeface="Arial MT"/>
              </a:rPr>
              <a:t>Plataforma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b="1" dirty="0">
                <a:latin typeface="Arial MT"/>
                <a:cs typeface="Arial"/>
              </a:rPr>
              <a:t>GIPE</a:t>
            </a:r>
            <a:r>
              <a:rPr sz="2000" b="1" spc="-100" dirty="0">
                <a:latin typeface="Arial MT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(Gestión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Integral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Prácticas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Externas)</a:t>
            </a:r>
            <a:endParaRPr sz="20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4"/>
              </a:spcBef>
            </a:pPr>
            <a:endParaRPr sz="2000" dirty="0">
              <a:latin typeface="Arial MT"/>
              <a:cs typeface="Arial MT"/>
            </a:endParaRPr>
          </a:p>
          <a:p>
            <a:pPr marL="927100" marR="158115" indent="-457834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Entrar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como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alumnos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GIPE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i="1" dirty="0">
                <a:latin typeface="Arial MT"/>
                <a:cs typeface="Arial"/>
              </a:rPr>
              <a:t>cuando</a:t>
            </a:r>
            <a:r>
              <a:rPr sz="2000" i="1" spc="-40" dirty="0">
                <a:latin typeface="Arial MT"/>
                <a:cs typeface="Arial"/>
              </a:rPr>
              <a:t> </a:t>
            </a:r>
            <a:r>
              <a:rPr sz="2000" i="1" dirty="0">
                <a:latin typeface="Arial MT"/>
                <a:cs typeface="Arial"/>
              </a:rPr>
              <a:t>se</a:t>
            </a:r>
            <a:r>
              <a:rPr sz="2000" i="1" spc="-55" dirty="0">
                <a:latin typeface="Arial MT"/>
                <a:cs typeface="Arial"/>
              </a:rPr>
              <a:t> </a:t>
            </a:r>
            <a:r>
              <a:rPr sz="2000" i="1" dirty="0">
                <a:latin typeface="Arial MT"/>
                <a:cs typeface="Arial"/>
              </a:rPr>
              <a:t>lo</a:t>
            </a:r>
            <a:r>
              <a:rPr sz="2000" i="1" spc="-45" dirty="0">
                <a:latin typeface="Arial MT"/>
                <a:cs typeface="Arial"/>
              </a:rPr>
              <a:t> </a:t>
            </a:r>
            <a:r>
              <a:rPr sz="2000" i="1" spc="-10" dirty="0">
                <a:latin typeface="Arial MT"/>
                <a:cs typeface="Arial"/>
              </a:rPr>
              <a:t>indique </a:t>
            </a:r>
            <a:r>
              <a:rPr sz="2000" i="1" dirty="0">
                <a:latin typeface="Arial MT"/>
                <a:cs typeface="Arial"/>
              </a:rPr>
              <a:t>su</a:t>
            </a:r>
            <a:r>
              <a:rPr sz="2000" i="1" spc="-80" dirty="0">
                <a:latin typeface="Arial MT"/>
                <a:cs typeface="Arial"/>
              </a:rPr>
              <a:t> </a:t>
            </a:r>
            <a:r>
              <a:rPr sz="2000" i="1" spc="-10" dirty="0">
                <a:latin typeface="Arial MT"/>
                <a:cs typeface="Arial"/>
              </a:rPr>
              <a:t>Coordinadora</a:t>
            </a:r>
            <a:r>
              <a:rPr sz="2000" i="1" spc="-20" dirty="0">
                <a:latin typeface="Arial MT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subir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CV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(si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así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indica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spc="-25" dirty="0">
                <a:latin typeface="Arial MT"/>
                <a:cs typeface="Arial MT"/>
              </a:rPr>
              <a:t>su </a:t>
            </a:r>
            <a:r>
              <a:rPr sz="2000" spc="-10" dirty="0">
                <a:latin typeface="Arial MT"/>
                <a:cs typeface="Arial MT"/>
              </a:rPr>
              <a:t>coordinadora)</a:t>
            </a:r>
            <a:endParaRPr sz="2000" dirty="0">
              <a:latin typeface="Arial MT"/>
              <a:cs typeface="Arial MT"/>
            </a:endParaRPr>
          </a:p>
          <a:p>
            <a:pPr marL="927100" marR="5080" indent="-457834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Los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estudiantes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deben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acceder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plataforma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GIPE </a:t>
            </a:r>
            <a:r>
              <a:rPr sz="2000" dirty="0">
                <a:latin typeface="Arial MT"/>
                <a:cs typeface="Arial MT"/>
              </a:rPr>
              <a:t>con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correo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@ucm.es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contraseña</a:t>
            </a:r>
            <a:endParaRPr sz="2000" dirty="0">
              <a:latin typeface="Arial MT"/>
              <a:cs typeface="Arial MT"/>
            </a:endParaRPr>
          </a:p>
          <a:p>
            <a:pPr marL="927100" marR="36195" indent="-457834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La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asignación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grupo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prácticas</a:t>
            </a:r>
            <a:r>
              <a:rPr sz="2000" spc="-9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automática </a:t>
            </a:r>
            <a:r>
              <a:rPr sz="2000" dirty="0">
                <a:latin typeface="Arial MT"/>
                <a:cs typeface="Arial MT"/>
              </a:rPr>
              <a:t>al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matricularse</a:t>
            </a:r>
            <a:endParaRPr sz="2000" dirty="0">
              <a:latin typeface="Arial MT"/>
              <a:cs typeface="Arial MT"/>
            </a:endParaRPr>
          </a:p>
          <a:p>
            <a:pPr marL="927100" indent="-457834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Seguir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indicaciones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coordinadora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del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itinerario</a:t>
            </a:r>
            <a:endParaRPr sz="2000" dirty="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25084" y="5690489"/>
            <a:ext cx="1800225" cy="26543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050"/>
              </a:lnSpc>
            </a:pPr>
            <a:r>
              <a:rPr sz="1800" dirty="0">
                <a:latin typeface="Trebuchet MS"/>
                <a:cs typeface="Trebuchet MS"/>
              </a:rPr>
              <a:t>CAMPUS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VIRTUAL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5801" y="5389574"/>
            <a:ext cx="8230996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Trebuchet MS"/>
                <a:cs typeface="Trebuchet MS"/>
              </a:rPr>
              <a:t>RECORDAD:</a:t>
            </a:r>
            <a:endParaRPr sz="1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tabLst>
                <a:tab pos="6588125" algn="l"/>
              </a:tabLst>
            </a:pPr>
            <a:r>
              <a:rPr lang="es-ES" sz="1800" dirty="0">
                <a:latin typeface="Trebuchet MS"/>
                <a:cs typeface="Trebuchet MS"/>
              </a:rPr>
              <a:t>a)</a:t>
            </a:r>
            <a:r>
              <a:rPr lang="es-ES" sz="1800" spc="-4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Se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utilizará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como</a:t>
            </a:r>
            <a:r>
              <a:rPr lang="es-ES" sz="1800" spc="-4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canal</a:t>
            </a:r>
            <a:r>
              <a:rPr lang="es-ES" sz="1800" spc="-2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de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comunicación</a:t>
            </a:r>
            <a:r>
              <a:rPr lang="es-ES" sz="1800" spc="-25" dirty="0">
                <a:latin typeface="Trebuchet MS"/>
                <a:cs typeface="Trebuchet MS"/>
              </a:rPr>
              <a:t> el</a:t>
            </a:r>
            <a:r>
              <a:rPr lang="es-ES" sz="1800" dirty="0">
                <a:latin typeface="Trebuchet MS"/>
                <a:cs typeface="Trebuchet MS"/>
              </a:rPr>
              <a:t>	  de</a:t>
            </a:r>
            <a:r>
              <a:rPr lang="es-ES" sz="1800" spc="-15" dirty="0">
                <a:latin typeface="Trebuchet MS"/>
                <a:cs typeface="Trebuchet MS"/>
              </a:rPr>
              <a:t> </a:t>
            </a:r>
            <a:r>
              <a:rPr lang="es-ES" sz="1800" spc="-25" dirty="0">
                <a:latin typeface="Trebuchet MS"/>
                <a:cs typeface="Trebuchet MS"/>
              </a:rPr>
              <a:t>la</a:t>
            </a:r>
            <a:endParaRPr lang="es-ES" sz="1800" dirty="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2000" y="5955919"/>
            <a:ext cx="7463396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z="1800" dirty="0">
                <a:latin typeface="Trebuchet MS"/>
                <a:cs typeface="Trebuchet MS"/>
              </a:rPr>
              <a:t>asignatura.</a:t>
            </a:r>
            <a:r>
              <a:rPr lang="es-ES" sz="1800" spc="-7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b)</a:t>
            </a:r>
            <a:r>
              <a:rPr lang="es-ES" sz="1800" spc="-8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Para</a:t>
            </a:r>
            <a:r>
              <a:rPr lang="es-ES" sz="1800" spc="-7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la</a:t>
            </a:r>
            <a:r>
              <a:rPr lang="es-ES" sz="1800" spc="-7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firma</a:t>
            </a:r>
            <a:r>
              <a:rPr lang="es-ES" sz="1800" spc="-7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electrónica</a:t>
            </a:r>
            <a:r>
              <a:rPr lang="es-ES" sz="1800" spc="-6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(portafirmas)</a:t>
            </a:r>
            <a:r>
              <a:rPr lang="es-ES" sz="1800" spc="-6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es</a:t>
            </a:r>
            <a:r>
              <a:rPr lang="es-ES" sz="1800" spc="-80" dirty="0">
                <a:latin typeface="Trebuchet MS"/>
                <a:cs typeface="Trebuchet MS"/>
              </a:rPr>
              <a:t> </a:t>
            </a:r>
            <a:r>
              <a:rPr lang="es-ES" sz="1800" spc="-10" dirty="0">
                <a:latin typeface="Trebuchet MS"/>
                <a:cs typeface="Trebuchet MS"/>
              </a:rPr>
              <a:t>necesario</a:t>
            </a:r>
            <a:endParaRPr lang="es-ES" sz="1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lang="es-ES" sz="1800" dirty="0">
                <a:latin typeface="Trebuchet MS"/>
                <a:cs typeface="Trebuchet MS"/>
              </a:rPr>
              <a:t>estar</a:t>
            </a:r>
            <a:r>
              <a:rPr lang="es-ES" sz="1800" spc="-5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conectado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a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la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red</a:t>
            </a:r>
            <a:r>
              <a:rPr lang="es-ES" sz="1800" spc="-4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wifi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de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la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UCM,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o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acceder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desde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una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spc="-20" dirty="0">
                <a:latin typeface="Trebuchet MS"/>
                <a:cs typeface="Trebuchet MS"/>
              </a:rPr>
              <a:t>VPN.</a:t>
            </a:r>
            <a:endParaRPr lang="es-ES" sz="1800" dirty="0">
              <a:latin typeface="Trebuchet MS"/>
              <a:cs typeface="Trebuchet MS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0292"/>
            <a:ext cx="9144000" cy="836930"/>
          </a:xfrm>
          <a:custGeom>
            <a:avLst/>
            <a:gdLst/>
            <a:ahLst/>
            <a:cxnLst/>
            <a:rect l="l" t="t" r="r" b="b"/>
            <a:pathLst>
              <a:path w="9144000" h="836930">
                <a:moveTo>
                  <a:pt x="9144000" y="0"/>
                </a:moveTo>
                <a:lnTo>
                  <a:pt x="0" y="0"/>
                </a:lnTo>
                <a:lnTo>
                  <a:pt x="0" y="836675"/>
                </a:lnTo>
                <a:lnTo>
                  <a:pt x="9144000" y="836675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44444" y="307340"/>
            <a:ext cx="59810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Certificado</a:t>
            </a:r>
            <a:r>
              <a:rPr sz="18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ausencia</a:t>
            </a:r>
            <a:r>
              <a:rPr sz="18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delitos</a:t>
            </a:r>
            <a:r>
              <a:rPr sz="18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naturaleza</a:t>
            </a:r>
            <a:r>
              <a:rPr sz="18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sexual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44208"/>
            <a:ext cx="2755265" cy="724535"/>
            <a:chOff x="0" y="44208"/>
            <a:chExt cx="2755265" cy="724535"/>
          </a:xfrm>
        </p:grpSpPr>
        <p:sp>
          <p:nvSpPr>
            <p:cNvPr id="5" name="object 5"/>
            <p:cNvSpPr/>
            <p:nvPr/>
          </p:nvSpPr>
          <p:spPr>
            <a:xfrm>
              <a:off x="0" y="44208"/>
              <a:ext cx="184785" cy="368935"/>
            </a:xfrm>
            <a:custGeom>
              <a:avLst/>
              <a:gdLst/>
              <a:ahLst/>
              <a:cxnLst/>
              <a:rect l="l" t="t" r="r" b="b"/>
              <a:pathLst>
                <a:path w="184785" h="368934">
                  <a:moveTo>
                    <a:pt x="184404" y="0"/>
                  </a:moveTo>
                  <a:lnTo>
                    <a:pt x="0" y="0"/>
                  </a:lnTo>
                  <a:lnTo>
                    <a:pt x="0" y="368795"/>
                  </a:lnTo>
                  <a:lnTo>
                    <a:pt x="184404" y="36879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70192"/>
              <a:ext cx="2526411" cy="69815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4291" y="1439926"/>
            <a:ext cx="5621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Es</a:t>
            </a:r>
            <a:r>
              <a:rPr sz="2400" b="0" spc="-11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obligatorio</a:t>
            </a:r>
            <a:r>
              <a:rPr sz="2400" b="0" spc="-5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para</a:t>
            </a:r>
            <a:r>
              <a:rPr sz="2400" b="0" spc="-8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aquellos</a:t>
            </a:r>
            <a:r>
              <a:rPr sz="2400" b="0" spc="-6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alumnos</a:t>
            </a:r>
            <a:r>
              <a:rPr sz="2400" b="0" spc="-9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spc="-25" dirty="0">
                <a:solidFill>
                  <a:srgbClr val="1C1C1C"/>
                </a:solidFill>
                <a:latin typeface="Arial MT"/>
                <a:cs typeface="Arial MT"/>
              </a:rPr>
              <a:t>que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67611" y="1851532"/>
            <a:ext cx="2882265" cy="34163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20"/>
              </a:lnSpc>
            </a:pP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trabajar</a:t>
            </a:r>
            <a:r>
              <a:rPr sz="2400" spc="-7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con</a:t>
            </a:r>
            <a:r>
              <a:rPr sz="2400" spc="-6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1C1C1C"/>
                </a:solidFill>
                <a:latin typeface="Arial MT"/>
                <a:cs typeface="Arial MT"/>
              </a:rPr>
              <a:t>menores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4291" y="1805685"/>
            <a:ext cx="55010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0675" algn="l"/>
              </a:tabLst>
            </a:pP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vayan</a:t>
            </a:r>
            <a:r>
              <a:rPr sz="2400" spc="-7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50" dirty="0">
                <a:solidFill>
                  <a:srgbClr val="1C1C1C"/>
                </a:solidFill>
                <a:latin typeface="Arial MT"/>
                <a:cs typeface="Arial MT"/>
              </a:rPr>
              <a:t>a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	solicitar</a:t>
            </a:r>
            <a:r>
              <a:rPr sz="2400" spc="-9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25" dirty="0">
                <a:solidFill>
                  <a:srgbClr val="1C1C1C"/>
                </a:solidFill>
                <a:latin typeface="Arial MT"/>
                <a:cs typeface="Arial MT"/>
              </a:rPr>
              <a:t>el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4291" y="2171141"/>
            <a:ext cx="6384925" cy="3806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certificado</a:t>
            </a:r>
            <a:r>
              <a:rPr sz="2400" b="1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2400" b="1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ausencia</a:t>
            </a:r>
            <a:r>
              <a:rPr sz="2400" b="1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2400" b="1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delitos</a:t>
            </a:r>
            <a:r>
              <a:rPr sz="2400" b="1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spc="-2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naturaleza</a:t>
            </a:r>
            <a:r>
              <a:rPr sz="2400" b="1" spc="-1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1C1C1C"/>
                </a:solidFill>
                <a:latin typeface="Arial"/>
                <a:cs typeface="Arial"/>
              </a:rPr>
              <a:t>sexual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La</a:t>
            </a:r>
            <a:r>
              <a:rPr sz="2400" spc="-6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tramitación</a:t>
            </a:r>
            <a:r>
              <a:rPr sz="2400" spc="-10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la</a:t>
            </a:r>
            <a:r>
              <a:rPr sz="2400" spc="-6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realizan</a:t>
            </a:r>
            <a:r>
              <a:rPr sz="2400" spc="-2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los</a:t>
            </a:r>
            <a:r>
              <a:rPr sz="2400" spc="-7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estudiantes</a:t>
            </a:r>
            <a:r>
              <a:rPr sz="2400" spc="-5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e</a:t>
            </a:r>
            <a:r>
              <a:rPr sz="2400" spc="-25" dirty="0">
                <a:solidFill>
                  <a:srgbClr val="1C1C1C"/>
                </a:solidFill>
                <a:latin typeface="Arial MT"/>
                <a:cs typeface="Arial MT"/>
              </a:rPr>
              <a:t>n: 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https://sede.mjusticia.gob.es/es/tramites/certific</a:t>
            </a:r>
            <a:r>
              <a:rPr sz="2400" spc="-10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24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ado-registro-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central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400" b="1" spc="-10" dirty="0">
                <a:latin typeface="Arial"/>
                <a:cs typeface="Arial"/>
              </a:rPr>
              <a:t>OBLIGATORIO:</a:t>
            </a:r>
            <a:endParaRPr sz="2400">
              <a:latin typeface="Arial"/>
              <a:cs typeface="Arial"/>
            </a:endParaRPr>
          </a:p>
          <a:p>
            <a:pPr marL="12700" marR="1286510">
              <a:lnSpc>
                <a:spcPct val="100000"/>
              </a:lnSpc>
              <a:spcBef>
                <a:spcPts val="5"/>
              </a:spcBef>
            </a:pPr>
            <a:r>
              <a:rPr sz="2400" b="1" spc="-25" dirty="0">
                <a:latin typeface="Arial"/>
                <a:cs typeface="Arial"/>
              </a:rPr>
              <a:t>ENTREGAR</a:t>
            </a:r>
            <a:r>
              <a:rPr sz="2400" b="1" spc="-14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AL</a:t>
            </a:r>
            <a:r>
              <a:rPr sz="2400" b="1" spc="-16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COORDINADOR</a:t>
            </a:r>
            <a:r>
              <a:rPr sz="2400" b="1" spc="-100" dirty="0">
                <a:latin typeface="Arial"/>
                <a:cs typeface="Arial"/>
              </a:rPr>
              <a:t> </a:t>
            </a:r>
            <a:r>
              <a:rPr sz="2400" b="1" spc="-25" dirty="0">
                <a:latin typeface="Arial"/>
                <a:cs typeface="Arial"/>
              </a:rPr>
              <a:t>DE </a:t>
            </a:r>
            <a:r>
              <a:rPr sz="2400" b="1" spc="-10" dirty="0">
                <a:latin typeface="Arial"/>
                <a:cs typeface="Arial"/>
              </a:rPr>
              <a:t>PRÁCTICAS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8239" y="2475012"/>
            <a:ext cx="1904672" cy="278255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94147" y="89928"/>
              <a:ext cx="4149852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03063" y="167386"/>
            <a:ext cx="36995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Seguro</a:t>
            </a:r>
            <a:r>
              <a:rPr sz="2800" spc="-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Mayores</a:t>
            </a:r>
            <a:r>
              <a:rPr sz="2800" spc="-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28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años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44208"/>
            <a:ext cx="5007610" cy="1473200"/>
            <a:chOff x="0" y="44208"/>
            <a:chExt cx="5007610" cy="1473200"/>
          </a:xfrm>
        </p:grpSpPr>
        <p:sp>
          <p:nvSpPr>
            <p:cNvPr id="7" name="object 7"/>
            <p:cNvSpPr/>
            <p:nvPr/>
          </p:nvSpPr>
          <p:spPr>
            <a:xfrm>
              <a:off x="0" y="44208"/>
              <a:ext cx="184785" cy="368935"/>
            </a:xfrm>
            <a:custGeom>
              <a:avLst/>
              <a:gdLst/>
              <a:ahLst/>
              <a:cxnLst/>
              <a:rect l="l" t="t" r="r" b="b"/>
              <a:pathLst>
                <a:path w="184785" h="368934">
                  <a:moveTo>
                    <a:pt x="184404" y="0"/>
                  </a:moveTo>
                  <a:lnTo>
                    <a:pt x="0" y="0"/>
                  </a:lnTo>
                  <a:lnTo>
                    <a:pt x="0" y="368795"/>
                  </a:lnTo>
                  <a:lnTo>
                    <a:pt x="184404" y="36879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21532" y="131318"/>
              <a:ext cx="1385951" cy="138595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8600" y="70192"/>
              <a:ext cx="2526411" cy="698157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456691" y="1767966"/>
            <a:ext cx="8103870" cy="46243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810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latin typeface="Arial MT"/>
                <a:cs typeface="Arial MT"/>
              </a:rPr>
              <a:t>Es</a:t>
            </a:r>
            <a:r>
              <a:rPr sz="2400" b="0" spc="-50" dirty="0">
                <a:latin typeface="Arial MT"/>
                <a:cs typeface="Arial MT"/>
              </a:rPr>
              <a:t> </a:t>
            </a:r>
            <a:r>
              <a:rPr sz="2400" dirty="0"/>
              <a:t>obligatorio</a:t>
            </a:r>
            <a:r>
              <a:rPr sz="2400" spc="-150" dirty="0"/>
              <a:t> </a:t>
            </a:r>
            <a:r>
              <a:rPr sz="2400" b="0" dirty="0">
                <a:latin typeface="Arial MT"/>
                <a:cs typeface="Arial MT"/>
              </a:rPr>
              <a:t>que</a:t>
            </a:r>
            <a:r>
              <a:rPr sz="2400" b="0" spc="-3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los</a:t>
            </a:r>
            <a:r>
              <a:rPr sz="2400" b="0" spc="-5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estudiantes</a:t>
            </a:r>
            <a:r>
              <a:rPr sz="2400" b="0" spc="-60" dirty="0">
                <a:latin typeface="Arial MT"/>
                <a:cs typeface="Arial MT"/>
              </a:rPr>
              <a:t> </a:t>
            </a:r>
            <a:r>
              <a:rPr sz="2400" b="0" spc="-55" dirty="0">
                <a:latin typeface="Arial MT"/>
                <a:cs typeface="Arial MT"/>
              </a:rPr>
              <a:t>MAYORES</a:t>
            </a:r>
            <a:r>
              <a:rPr sz="2400" b="0" spc="-2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28</a:t>
            </a:r>
            <a:r>
              <a:rPr sz="2400" b="0" spc="-55" dirty="0">
                <a:latin typeface="Arial MT"/>
                <a:cs typeface="Arial MT"/>
              </a:rPr>
              <a:t> </a:t>
            </a:r>
            <a:r>
              <a:rPr sz="2400" b="0" spc="-20" dirty="0">
                <a:latin typeface="Arial MT"/>
                <a:cs typeface="Arial MT"/>
              </a:rPr>
              <a:t>años </a:t>
            </a:r>
            <a:r>
              <a:rPr sz="2400" b="0" dirty="0">
                <a:latin typeface="Arial MT"/>
                <a:cs typeface="Arial MT"/>
              </a:rPr>
              <a:t>contraten</a:t>
            </a:r>
            <a:r>
              <a:rPr sz="2400" b="0" spc="-12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un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Seguro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individual</a:t>
            </a:r>
            <a:r>
              <a:rPr sz="2400" b="0" spc="-2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de</a:t>
            </a:r>
            <a:r>
              <a:rPr sz="2400" b="0" spc="-9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Responsabilidad</a:t>
            </a:r>
            <a:r>
              <a:rPr sz="2400" b="0" spc="-5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civil</a:t>
            </a:r>
            <a:r>
              <a:rPr sz="2400" b="0" spc="-90" dirty="0">
                <a:latin typeface="Arial MT"/>
                <a:cs typeface="Arial MT"/>
              </a:rPr>
              <a:t> </a:t>
            </a:r>
            <a:r>
              <a:rPr sz="2400" b="0" spc="-50" dirty="0">
                <a:latin typeface="Arial MT"/>
                <a:cs typeface="Arial MT"/>
              </a:rPr>
              <a:t>y </a:t>
            </a:r>
            <a:r>
              <a:rPr sz="2400" b="0" dirty="0">
                <a:latin typeface="Arial MT"/>
                <a:cs typeface="Arial MT"/>
              </a:rPr>
              <a:t>accidentes.</a:t>
            </a:r>
            <a:r>
              <a:rPr sz="2400" b="0" spc="-10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Debe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estar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en</a:t>
            </a:r>
            <a:r>
              <a:rPr sz="2400" b="0" spc="-9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vigencia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durante</a:t>
            </a:r>
            <a:r>
              <a:rPr sz="2400" b="0" spc="-10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las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prácticas.</a:t>
            </a:r>
            <a:endParaRPr sz="2400" dirty="0">
              <a:latin typeface="Arial MT"/>
              <a:cs typeface="Arial MT"/>
            </a:endParaRPr>
          </a:p>
          <a:p>
            <a:pPr marL="12700" marR="5080">
              <a:lnSpc>
                <a:spcPct val="100000"/>
              </a:lnSpc>
              <a:spcBef>
                <a:spcPts val="600"/>
              </a:spcBef>
            </a:pPr>
            <a:r>
              <a:rPr sz="2400" b="0" dirty="0">
                <a:latin typeface="Arial MT"/>
                <a:cs typeface="Arial MT"/>
              </a:rPr>
              <a:t>En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el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siguiente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enlace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están</a:t>
            </a:r>
            <a:r>
              <a:rPr sz="2400" b="0" spc="-12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disponibles</a:t>
            </a:r>
            <a:r>
              <a:rPr sz="2400" b="0" spc="-4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las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compañías</a:t>
            </a:r>
            <a:r>
              <a:rPr sz="2400" b="0" spc="-135" dirty="0">
                <a:latin typeface="Arial MT"/>
                <a:cs typeface="Arial MT"/>
              </a:rPr>
              <a:t> </a:t>
            </a:r>
            <a:r>
              <a:rPr sz="2400" b="0" spc="-25" dirty="0">
                <a:latin typeface="Arial MT"/>
                <a:cs typeface="Arial MT"/>
              </a:rPr>
              <a:t>de </a:t>
            </a:r>
            <a:r>
              <a:rPr sz="2400" b="0" dirty="0">
                <a:latin typeface="Arial MT"/>
                <a:cs typeface="Arial MT"/>
              </a:rPr>
              <a:t>seguros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con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los</a:t>
            </a:r>
            <a:r>
              <a:rPr sz="2400" b="0" spc="-7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que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existe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acuerdo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con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UCM</a:t>
            </a:r>
            <a:r>
              <a:rPr sz="2400" b="0" spc="-5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pero</a:t>
            </a:r>
            <a:r>
              <a:rPr sz="2400" b="0" spc="-7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puede </a:t>
            </a:r>
            <a:r>
              <a:rPr sz="2400" b="0" dirty="0">
                <a:latin typeface="Arial MT"/>
                <a:cs typeface="Arial MT"/>
              </a:rPr>
              <a:t>contratarse</a:t>
            </a:r>
            <a:r>
              <a:rPr sz="2400" b="0" spc="-13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con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cualquiera.</a:t>
            </a:r>
            <a:endParaRPr sz="2400" dirty="0">
              <a:latin typeface="Arial MT"/>
              <a:cs typeface="Arial MT"/>
            </a:endParaRPr>
          </a:p>
          <a:p>
            <a:pPr marR="400050" algn="ctr">
              <a:lnSpc>
                <a:spcPct val="100000"/>
              </a:lnSpc>
              <a:spcBef>
                <a:spcPts val="605"/>
              </a:spcBef>
            </a:pPr>
            <a:r>
              <a:rPr sz="2400" u="sng" spc="-3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http://www.ucm.es/seguro-</a:t>
            </a:r>
            <a:r>
              <a:rPr sz="24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de-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accidentes</a:t>
            </a:r>
            <a:endParaRPr sz="2400" dirty="0"/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2400" dirty="0"/>
          </a:p>
          <a:p>
            <a:pPr marL="12700">
              <a:lnSpc>
                <a:spcPct val="100000"/>
              </a:lnSpc>
            </a:pPr>
            <a:r>
              <a:rPr sz="2400" dirty="0"/>
              <a:t>Es</a:t>
            </a:r>
            <a:r>
              <a:rPr sz="2400" spc="-75" dirty="0"/>
              <a:t> </a:t>
            </a:r>
            <a:r>
              <a:rPr sz="2400" spc="-10" dirty="0"/>
              <a:t>OBLIGATORIO:</a:t>
            </a:r>
            <a:endParaRPr sz="2400" dirty="0"/>
          </a:p>
          <a:p>
            <a:pPr marL="12700">
              <a:lnSpc>
                <a:spcPct val="100000"/>
              </a:lnSpc>
            </a:pPr>
            <a:r>
              <a:rPr sz="2400" b="0" dirty="0">
                <a:latin typeface="Arial MT"/>
                <a:cs typeface="Arial MT"/>
              </a:rPr>
              <a:t>ENTREGAR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 err="1">
                <a:latin typeface="Arial MT"/>
                <a:cs typeface="Arial MT"/>
              </a:rPr>
              <a:t>copia</a:t>
            </a:r>
            <a:r>
              <a:rPr sz="2400" b="0" spc="-70" dirty="0">
                <a:latin typeface="Arial MT"/>
                <a:cs typeface="Arial MT"/>
              </a:rPr>
              <a:t> </a:t>
            </a:r>
            <a:r>
              <a:rPr lang="es-ES" sz="2400" b="0" spc="-70" dirty="0">
                <a:latin typeface="Arial MT"/>
                <a:cs typeface="Arial MT"/>
              </a:rPr>
              <a:t>al coordinador o a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Oficina</a:t>
            </a:r>
            <a:r>
              <a:rPr sz="2400" b="0" spc="-10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de</a:t>
            </a:r>
            <a:r>
              <a:rPr sz="2400" b="0" spc="-95" dirty="0">
                <a:latin typeface="Arial MT"/>
                <a:cs typeface="Arial MT"/>
              </a:rPr>
              <a:t> </a:t>
            </a:r>
            <a:r>
              <a:rPr lang="es-ES" sz="2400" b="0" spc="-95" dirty="0">
                <a:latin typeface="Arial MT"/>
                <a:cs typeface="Arial MT"/>
              </a:rPr>
              <a:t>prácticas</a:t>
            </a:r>
            <a:endParaRPr sz="24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400" b="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6"/>
              </a:rPr>
              <a:t>ofpracticum@psi.ucm.es</a:t>
            </a:r>
            <a:endParaRPr sz="24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400" b="0" dirty="0">
                <a:latin typeface="Arial MT"/>
                <a:cs typeface="Arial MT"/>
              </a:rPr>
              <a:t>No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se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enviarán</a:t>
            </a:r>
            <a:r>
              <a:rPr sz="2400" b="0" spc="-90" dirty="0">
                <a:latin typeface="Arial MT"/>
                <a:cs typeface="Arial MT"/>
              </a:rPr>
              <a:t> </a:t>
            </a:r>
            <a:r>
              <a:rPr sz="2400" b="0" dirty="0" err="1">
                <a:latin typeface="Arial MT"/>
                <a:cs typeface="Arial MT"/>
              </a:rPr>
              <a:t>anexos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 err="1">
                <a:latin typeface="Arial MT"/>
                <a:cs typeface="Arial MT"/>
              </a:rPr>
              <a:t>si</a:t>
            </a:r>
            <a:r>
              <a:rPr lang="es-ES" sz="2400" b="0" dirty="0">
                <a:latin typeface="Arial MT"/>
                <a:cs typeface="Arial MT"/>
              </a:rPr>
              <a:t> no se ha entregado el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spc="-10" dirty="0" err="1">
                <a:latin typeface="Arial MT"/>
                <a:cs typeface="Arial MT"/>
              </a:rPr>
              <a:t>seguro</a:t>
            </a:r>
            <a:endParaRPr sz="24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21652" y="89928"/>
              <a:ext cx="2022348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330567" y="167386"/>
            <a:ext cx="15881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Movilidad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9734" y="1277492"/>
            <a:ext cx="42856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 MT"/>
                <a:cs typeface="Arial MT"/>
              </a:rPr>
              <a:t>ERASMUS</a:t>
            </a:r>
            <a:r>
              <a:rPr sz="3600" spc="-35" dirty="0">
                <a:latin typeface="Arial MT"/>
                <a:cs typeface="Arial MT"/>
              </a:rPr>
              <a:t> </a:t>
            </a:r>
            <a:r>
              <a:rPr sz="3600" spc="-10" dirty="0">
                <a:latin typeface="Arial MT"/>
                <a:cs typeface="Arial MT"/>
              </a:rPr>
              <a:t>Prácticas</a:t>
            </a:r>
            <a:endParaRPr sz="36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9734" y="2402585"/>
            <a:ext cx="7285355" cy="305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90233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2400" spc="-10" dirty="0">
                <a:latin typeface="Arial MT"/>
                <a:cs typeface="Arial MT"/>
              </a:rPr>
              <a:t>Información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convocatoria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disponible </a:t>
            </a:r>
            <a:r>
              <a:rPr sz="2400" spc="-25" dirty="0">
                <a:latin typeface="Arial MT"/>
                <a:cs typeface="Arial MT"/>
              </a:rPr>
              <a:t>en 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3"/>
              </a:rPr>
              <a:t>https://psicologia.ucm.es/traineeship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Realización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prácticas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países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europeos</a:t>
            </a:r>
            <a:endParaRPr sz="2400">
              <a:latin typeface="Arial MT"/>
              <a:cs typeface="Arial MT"/>
            </a:endParaRPr>
          </a:p>
          <a:p>
            <a:pPr marL="583565" marR="5080" indent="-571500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Posibilidad</a:t>
            </a:r>
            <a:r>
              <a:rPr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reconocimiento</a:t>
            </a:r>
            <a:r>
              <a:rPr sz="2400" spc="-7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calificación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como </a:t>
            </a:r>
            <a:r>
              <a:rPr sz="2400" dirty="0">
                <a:latin typeface="Arial MT"/>
                <a:cs typeface="Arial MT"/>
              </a:rPr>
              <a:t>prácticas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curriculares.</a:t>
            </a:r>
            <a:endParaRPr sz="2400">
              <a:latin typeface="Arial MT"/>
              <a:cs typeface="Arial MT"/>
            </a:endParaRPr>
          </a:p>
          <a:p>
            <a:pPr marL="583565" marR="857885" indent="-571500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spc="-90" dirty="0">
                <a:latin typeface="Arial MT"/>
                <a:cs typeface="Arial MT"/>
              </a:rPr>
              <a:t>También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pueden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realizar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como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prácticas Extracurriculares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56526" y="1234694"/>
            <a:ext cx="1752600" cy="604647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419823"/>
            <a:ext cx="2526411" cy="69815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96900" y="3016377"/>
            <a:ext cx="8284209" cy="3196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RD</a:t>
            </a:r>
            <a:r>
              <a:rPr sz="2400" b="1" spc="-3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nº65,</a:t>
            </a:r>
            <a:r>
              <a:rPr sz="2400" b="1" spc="-2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viernes</a:t>
            </a:r>
            <a:r>
              <a:rPr sz="2400" b="1" spc="-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17</a:t>
            </a:r>
            <a:r>
              <a:rPr sz="2400" b="1" spc="-2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de</a:t>
            </a:r>
            <a:r>
              <a:rPr sz="2400" b="1" spc="-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marzo</a:t>
            </a:r>
            <a:r>
              <a:rPr sz="2400" b="1" spc="-4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de</a:t>
            </a:r>
            <a:r>
              <a:rPr sz="2400" b="1" spc="-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tx1"/>
                </a:solidFill>
                <a:latin typeface="Calibri"/>
                <a:cs typeface="Calibri"/>
              </a:rPr>
              <a:t>2023</a:t>
            </a:r>
            <a:endParaRPr sz="2400" dirty="0">
              <a:latin typeface="Calibri"/>
              <a:cs typeface="Calibri"/>
            </a:endParaRPr>
          </a:p>
          <a:p>
            <a:pPr marL="12700" marR="15875" algn="just">
              <a:lnSpc>
                <a:spcPct val="100000"/>
              </a:lnSpc>
            </a:pPr>
            <a:r>
              <a:rPr sz="2300" dirty="0">
                <a:latin typeface="Calibri"/>
                <a:cs typeface="Calibri"/>
              </a:rPr>
              <a:t>Disposición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adicional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quincuagésima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segunda.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Inclusión</a:t>
            </a:r>
            <a:r>
              <a:rPr sz="23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</a:t>
            </a:r>
            <a:r>
              <a:rPr sz="23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el</a:t>
            </a:r>
            <a:r>
              <a:rPr sz="23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sistema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</a:t>
            </a:r>
            <a:r>
              <a:rPr sz="23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Seguridad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Social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alumnos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que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realicen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prácticas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formativas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spc="-50" dirty="0">
                <a:latin typeface="Calibri"/>
                <a:cs typeface="Calibri"/>
              </a:rPr>
              <a:t>o </a:t>
            </a:r>
            <a:r>
              <a:rPr sz="2300" dirty="0">
                <a:latin typeface="Calibri"/>
                <a:cs typeface="Calibri"/>
              </a:rPr>
              <a:t>prácticas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académicas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externas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incluidas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en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programas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formación.</a:t>
            </a:r>
            <a:endParaRPr sz="23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765"/>
              </a:spcBef>
            </a:pPr>
            <a:r>
              <a:rPr sz="2300" b="1" dirty="0">
                <a:latin typeface="Calibri"/>
                <a:cs typeface="Calibri"/>
              </a:rPr>
              <a:t>Se</a:t>
            </a:r>
            <a:r>
              <a:rPr sz="2300" b="1" spc="-3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excluyen</a:t>
            </a:r>
            <a:r>
              <a:rPr sz="2300" dirty="0">
                <a:latin typeface="Calibri"/>
                <a:cs typeface="Calibri"/>
              </a:rPr>
              <a:t>: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1)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Protección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desempleo,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2)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Cobertura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del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Fondo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de </a:t>
            </a:r>
            <a:r>
              <a:rPr sz="2300" dirty="0">
                <a:latin typeface="Calibri"/>
                <a:cs typeface="Calibri"/>
              </a:rPr>
              <a:t>Garantía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Salarial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y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por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Formación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Profesional,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3)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En el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caso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de </a:t>
            </a:r>
            <a:r>
              <a:rPr sz="2300" dirty="0">
                <a:latin typeface="Calibri"/>
                <a:cs typeface="Calibri"/>
              </a:rPr>
              <a:t>prácticas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no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remuneradas,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se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excluirá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la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protección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por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prestación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de </a:t>
            </a:r>
            <a:r>
              <a:rPr sz="2300" dirty="0">
                <a:latin typeface="Calibri"/>
                <a:cs typeface="Calibri"/>
              </a:rPr>
              <a:t>incapacidad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temporal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derivada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contingencias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comunes.</a:t>
            </a:r>
            <a:endParaRPr sz="23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6849" y="1910636"/>
            <a:ext cx="8276857" cy="886236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085" rIns="0" bIns="0" rtlCol="0">
            <a:spAutoFit/>
          </a:bodyPr>
          <a:lstStyle/>
          <a:p>
            <a:pPr marL="565912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Times New Roman"/>
                <a:cs typeface="Times New Roman"/>
              </a:rPr>
              <a:t>RD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17/Marzo/2023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2722880"/>
            <a:chOff x="0" y="0"/>
            <a:chExt cx="9144000" cy="27228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1000" y="419823"/>
              <a:ext cx="2526411" cy="69815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9427" y="1600187"/>
              <a:ext cx="8550783" cy="1122565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402132" y="2766136"/>
            <a:ext cx="8557895" cy="376192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s-ES" sz="2200" b="1" dirty="0">
                <a:solidFill>
                  <a:schemeClr val="tx1"/>
                </a:solidFill>
                <a:latin typeface="Calibri"/>
                <a:cs typeface="Calibri"/>
              </a:rPr>
              <a:t>Algunos</a:t>
            </a:r>
            <a:r>
              <a:rPr lang="es-ES" sz="2200" b="1" spc="-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s-ES" sz="2200" b="1" dirty="0">
                <a:solidFill>
                  <a:schemeClr val="tx1"/>
                </a:solidFill>
                <a:latin typeface="Calibri"/>
                <a:cs typeface="Calibri"/>
              </a:rPr>
              <a:t>costes</a:t>
            </a:r>
            <a:r>
              <a:rPr lang="es-ES" sz="2200" b="1" spc="-3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s-ES" sz="2200" b="1" dirty="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s-ES" sz="2200" b="1" spc="-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s-ES" sz="2200" b="1" spc="-10" dirty="0">
                <a:solidFill>
                  <a:schemeClr val="tx1"/>
                </a:solidFill>
                <a:latin typeface="Calibri"/>
                <a:cs typeface="Calibri"/>
              </a:rPr>
              <a:t>consecuencias:</a:t>
            </a:r>
            <a:endParaRPr lang="es-ES" sz="22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469900" marR="129539" indent="-457200">
              <a:lnSpc>
                <a:spcPct val="100000"/>
              </a:lnSpc>
              <a:spcBef>
                <a:spcPts val="2645"/>
              </a:spcBef>
              <a:buAutoNum type="arabicParenR"/>
              <a:tabLst>
                <a:tab pos="469900" algn="l"/>
              </a:tabLst>
            </a:pPr>
            <a:r>
              <a:rPr lang="es-ES" sz="2000" dirty="0">
                <a:latin typeface="Calibri"/>
                <a:cs typeface="Calibri"/>
              </a:rPr>
              <a:t>Revisar, a principio de curso,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que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en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GEA</a:t>
            </a:r>
            <a:r>
              <a:rPr lang="es-ES" sz="2000" spc="-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están</a:t>
            </a:r>
            <a:r>
              <a:rPr lang="es-ES" sz="2000" spc="-4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bien</a:t>
            </a:r>
            <a:r>
              <a:rPr lang="es-ES" sz="2000" spc="-6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puestos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“datos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personales”, especialmente:</a:t>
            </a:r>
            <a:r>
              <a:rPr lang="es-ES" sz="2000" spc="-2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(a)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Número</a:t>
            </a:r>
            <a:r>
              <a:rPr lang="es-ES" sz="2000" spc="-1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de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Seguridad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Social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(NUSS) </a:t>
            </a:r>
            <a:r>
              <a:rPr lang="es-ES" sz="2000" b="1" dirty="0">
                <a:solidFill>
                  <a:srgbClr val="FF0000"/>
                </a:solidFill>
                <a:latin typeface="Calibri"/>
                <a:cs typeface="Calibri"/>
              </a:rPr>
              <a:t>¡¡imprescindible!!</a:t>
            </a:r>
            <a:r>
              <a:rPr lang="es-ES" sz="2000" dirty="0">
                <a:latin typeface="Calibri"/>
                <a:cs typeface="Calibri"/>
              </a:rPr>
              <a:t>,</a:t>
            </a:r>
            <a:r>
              <a:rPr lang="es-ES" sz="2000" spc="-1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y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(b)</a:t>
            </a:r>
            <a:r>
              <a:rPr lang="es-ES" sz="2000" spc="-40" dirty="0">
                <a:latin typeface="Calibri"/>
                <a:cs typeface="Calibri"/>
              </a:rPr>
              <a:t> domicilio y </a:t>
            </a:r>
            <a:r>
              <a:rPr lang="es-ES" sz="2000" spc="-10" dirty="0">
                <a:latin typeface="Calibri"/>
                <a:cs typeface="Calibri"/>
              </a:rPr>
              <a:t>código postal correcto. Se pueden modificar En GEA “datos personales”.</a:t>
            </a:r>
            <a:endParaRPr lang="es-ES" sz="20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AutoNum type="arabicParenR"/>
              <a:tabLst>
                <a:tab pos="469265" algn="l"/>
              </a:tabLst>
            </a:pPr>
            <a:r>
              <a:rPr lang="es-ES" sz="2000" dirty="0">
                <a:latin typeface="Calibri"/>
                <a:cs typeface="Calibri"/>
              </a:rPr>
              <a:t>Revisar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que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los</a:t>
            </a:r>
            <a:r>
              <a:rPr lang="es-ES" sz="2000" spc="-6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ANEXOS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tienen</a:t>
            </a:r>
            <a:r>
              <a:rPr lang="es-ES" sz="2000" spc="-7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fechas</a:t>
            </a:r>
            <a:r>
              <a:rPr lang="es-ES" sz="2000" spc="-50" dirty="0">
                <a:latin typeface="Calibri"/>
                <a:cs typeface="Calibri"/>
              </a:rPr>
              <a:t> inicio/fin </a:t>
            </a:r>
            <a:r>
              <a:rPr lang="es-ES" sz="2000" spc="-10" dirty="0">
                <a:latin typeface="Calibri"/>
                <a:cs typeface="Calibri"/>
              </a:rPr>
              <a:t>precisas.</a:t>
            </a:r>
            <a:endParaRPr lang="es-ES" sz="2000" dirty="0">
              <a:latin typeface="Calibri"/>
              <a:cs typeface="Calibri"/>
            </a:endParaRPr>
          </a:p>
          <a:p>
            <a:pPr marL="469900" marR="5080" indent="-457200">
              <a:lnSpc>
                <a:spcPct val="100000"/>
              </a:lnSpc>
              <a:buAutoNum type="arabicParenR"/>
              <a:tabLst>
                <a:tab pos="469900" algn="l"/>
              </a:tabLst>
            </a:pPr>
            <a:r>
              <a:rPr lang="es-ES" sz="2000" b="1" dirty="0">
                <a:solidFill>
                  <a:srgbClr val="C00000"/>
                </a:solidFill>
                <a:latin typeface="Calibri"/>
                <a:cs typeface="Calibri"/>
              </a:rPr>
              <a:t>OBLIGATORIO</a:t>
            </a:r>
            <a:r>
              <a:rPr lang="es-ES" sz="2000" spc="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avisar al tutor/coordinador</a:t>
            </a:r>
            <a:r>
              <a:rPr lang="es-ES" sz="2000" spc="-5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de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cualquier</a:t>
            </a:r>
            <a:r>
              <a:rPr lang="es-ES" sz="2000" spc="-4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incidencia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en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el</a:t>
            </a:r>
            <a:r>
              <a:rPr lang="es-ES" sz="2000" spc="-2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curso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de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las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prácticas </a:t>
            </a:r>
            <a:r>
              <a:rPr lang="es-ES" sz="2000" dirty="0">
                <a:latin typeface="Calibri"/>
                <a:cs typeface="Calibri"/>
              </a:rPr>
              <a:t>(renuncias,</a:t>
            </a:r>
            <a:r>
              <a:rPr lang="es-ES" sz="2000" spc="-5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bajas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por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enfermedad,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vacaciones,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etc.).</a:t>
            </a:r>
            <a:endParaRPr lang="es-ES" sz="20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AutoNum type="arabicParenR"/>
              <a:tabLst>
                <a:tab pos="469265" algn="l"/>
              </a:tabLst>
            </a:pPr>
            <a:r>
              <a:rPr lang="es-ES" sz="2000" dirty="0">
                <a:latin typeface="Calibri"/>
                <a:cs typeface="Calibri"/>
              </a:rPr>
              <a:t>Abandonos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no</a:t>
            </a:r>
            <a:r>
              <a:rPr lang="es-ES" sz="2000" spc="-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justificados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pueden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implicar</a:t>
            </a:r>
            <a:r>
              <a:rPr lang="es-ES" sz="2000" spc="-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gastos</a:t>
            </a:r>
            <a:r>
              <a:rPr lang="es-ES" sz="2000" spc="-1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para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Universidad</a:t>
            </a:r>
            <a:endParaRPr lang="es-ES" sz="2000" dirty="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lang="es-ES" sz="2000" dirty="0">
                <a:latin typeface="Calibri"/>
                <a:cs typeface="Calibri"/>
              </a:rPr>
              <a:t>y</a:t>
            </a:r>
            <a:r>
              <a:rPr lang="es-ES" sz="2000" spc="-1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consecuencias para</a:t>
            </a:r>
            <a:r>
              <a:rPr lang="es-ES" sz="2000" spc="-2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el</a:t>
            </a:r>
            <a:r>
              <a:rPr lang="es-ES" sz="2000" spc="-15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estudiante. </a:t>
            </a:r>
            <a:r>
              <a:rPr lang="es-ES" sz="2000" spc="-10" dirty="0">
                <a:solidFill>
                  <a:srgbClr val="C00000"/>
                </a:solidFill>
                <a:latin typeface="Calibri"/>
                <a:cs typeface="Calibri"/>
              </a:rPr>
              <a:t>CONSECUENCIAS</a:t>
            </a:r>
            <a:endParaRPr lang="es-ES" sz="20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AutoNum type="arabicParenR" startAt="5"/>
              <a:tabLst>
                <a:tab pos="469265" algn="l"/>
              </a:tabLst>
            </a:pPr>
            <a:r>
              <a:rPr lang="es-ES" sz="2000" dirty="0">
                <a:latin typeface="Calibri"/>
                <a:cs typeface="Calibri"/>
              </a:rPr>
              <a:t>Desaparecen</a:t>
            </a:r>
            <a:r>
              <a:rPr lang="es-ES" sz="2000" spc="-7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las</a:t>
            </a:r>
            <a:r>
              <a:rPr lang="es-ES" sz="2000" spc="-6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Prácticas</a:t>
            </a:r>
            <a:r>
              <a:rPr lang="es-ES" sz="2000" spc="-7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Extracurriculares</a:t>
            </a:r>
            <a:r>
              <a:rPr lang="es-ES" sz="2000" spc="-7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No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Remuneradas.</a:t>
            </a:r>
            <a:endParaRPr lang="es-ES" sz="20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085" rIns="0" bIns="0" rtlCol="0">
            <a:spAutoFit/>
          </a:bodyPr>
          <a:lstStyle/>
          <a:p>
            <a:pPr marL="565912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Times New Roman"/>
                <a:cs typeface="Times New Roman"/>
              </a:rPr>
              <a:t>RD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17/Marzo/2023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3581400"/>
            <a:chOff x="0" y="0"/>
            <a:chExt cx="9144000" cy="35814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1701164"/>
            </a:xfrm>
            <a:custGeom>
              <a:avLst/>
              <a:gdLst/>
              <a:ahLst/>
              <a:cxnLst/>
              <a:rect l="l" t="t" r="r" b="b"/>
              <a:pathLst>
                <a:path w="9144000" h="1701164">
                  <a:moveTo>
                    <a:pt x="9144000" y="0"/>
                  </a:moveTo>
                  <a:lnTo>
                    <a:pt x="0" y="0"/>
                  </a:lnTo>
                  <a:lnTo>
                    <a:pt x="0" y="1700784"/>
                  </a:lnTo>
                  <a:lnTo>
                    <a:pt x="9144000" y="1700784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7810" y="1066800"/>
              <a:ext cx="6244590" cy="2514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00" y="273392"/>
              <a:ext cx="2526411" cy="6981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243027" y="3857625"/>
            <a:ext cx="8228965" cy="22878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6350" indent="-3429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r>
              <a:rPr sz="2100" dirty="0">
                <a:latin typeface="Calibri"/>
                <a:cs typeface="Calibri"/>
              </a:rPr>
              <a:t>El</a:t>
            </a:r>
            <a:r>
              <a:rPr sz="2100" spc="380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objetivo</a:t>
            </a:r>
            <a:r>
              <a:rPr sz="2100" b="1" spc="380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general</a:t>
            </a:r>
            <a:r>
              <a:rPr sz="2100" b="1" spc="38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es</a:t>
            </a:r>
            <a:r>
              <a:rPr lang="es-ES" sz="2100" dirty="0">
                <a:latin typeface="Calibri"/>
                <a:cs typeface="Calibri"/>
              </a:rPr>
              <a:t> realizar la MEMORIA teniendo en cuenta</a:t>
            </a:r>
            <a:r>
              <a:rPr sz="2100" spc="38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las</a:t>
            </a:r>
            <a:r>
              <a:rPr sz="2100" spc="380" dirty="0"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competencias</a:t>
            </a:r>
            <a:r>
              <a:rPr sz="2100" u="sng" spc="39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específicas</a:t>
            </a:r>
            <a:r>
              <a:rPr sz="2100" spc="39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</a:t>
            </a:r>
            <a:r>
              <a:rPr sz="2100" spc="385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los </a:t>
            </a:r>
            <a:r>
              <a:rPr sz="2100" dirty="0">
                <a:latin typeface="Calibri"/>
                <a:cs typeface="Calibri"/>
              </a:rPr>
              <a:t>certificados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europeos</a:t>
            </a:r>
            <a:r>
              <a:rPr sz="2100" spc="4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EuroPsy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en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asignatura</a:t>
            </a:r>
            <a:r>
              <a:rPr sz="2100" spc="2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del</a:t>
            </a:r>
            <a:r>
              <a:rPr sz="2100" spc="25" dirty="0">
                <a:latin typeface="Calibri"/>
                <a:cs typeface="Calibri"/>
              </a:rPr>
              <a:t> </a:t>
            </a:r>
            <a:r>
              <a:rPr lang="es-ES" sz="2100" i="1" spc="25" dirty="0">
                <a:latin typeface="Calibri"/>
                <a:cs typeface="Calibri"/>
              </a:rPr>
              <a:t>P</a:t>
            </a:r>
            <a:r>
              <a:rPr sz="2100" i="1" dirty="0" err="1">
                <a:latin typeface="Calibri"/>
                <a:cs typeface="Calibri"/>
              </a:rPr>
              <a:t>racticum</a:t>
            </a:r>
            <a:r>
              <a:rPr sz="2100" i="1" spc="2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</a:t>
            </a:r>
            <a:r>
              <a:rPr sz="2100" spc="3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UCM </a:t>
            </a:r>
            <a:endParaRPr lang="es-ES" sz="2100" spc="-25" dirty="0">
              <a:latin typeface="Calibri"/>
              <a:cs typeface="Calibri"/>
            </a:endParaRPr>
          </a:p>
          <a:p>
            <a:pPr marL="355600" marR="6350" indent="-3429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r>
              <a:rPr sz="2100" dirty="0">
                <a:latin typeface="Calibri"/>
                <a:cs typeface="Calibri"/>
              </a:rPr>
              <a:t>Durante</a:t>
            </a:r>
            <a:r>
              <a:rPr sz="2100" spc="7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las</a:t>
            </a:r>
            <a:r>
              <a:rPr sz="2100" spc="6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prácticas,</a:t>
            </a:r>
            <a:r>
              <a:rPr sz="2100" spc="8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y</a:t>
            </a:r>
            <a:r>
              <a:rPr sz="2100" spc="6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en</a:t>
            </a:r>
            <a:r>
              <a:rPr sz="2100" spc="7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el</a:t>
            </a:r>
            <a:r>
              <a:rPr sz="2100" spc="7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contexto</a:t>
            </a:r>
            <a:r>
              <a:rPr sz="2100" spc="8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</a:t>
            </a:r>
            <a:r>
              <a:rPr sz="2100" spc="7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su</a:t>
            </a:r>
            <a:r>
              <a:rPr sz="2100" spc="8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memoria</a:t>
            </a:r>
            <a:r>
              <a:rPr sz="2100" spc="9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(tutor</a:t>
            </a:r>
            <a:r>
              <a:rPr sz="2100" spc="7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interno),</a:t>
            </a:r>
            <a:r>
              <a:rPr sz="2100" spc="70" dirty="0">
                <a:latin typeface="Calibri"/>
                <a:cs typeface="Calibri"/>
              </a:rPr>
              <a:t> </a:t>
            </a:r>
            <a:r>
              <a:rPr sz="2100" spc="-50" dirty="0">
                <a:latin typeface="Calibri"/>
                <a:cs typeface="Calibri"/>
              </a:rPr>
              <a:t>a </a:t>
            </a:r>
            <a:r>
              <a:rPr sz="2100" dirty="0">
                <a:latin typeface="Calibri"/>
                <a:cs typeface="Calibri"/>
              </a:rPr>
              <a:t>los</a:t>
            </a:r>
            <a:r>
              <a:rPr sz="2100" spc="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estudiantes</a:t>
            </a:r>
            <a:r>
              <a:rPr sz="2100" spc="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se</a:t>
            </a:r>
            <a:r>
              <a:rPr sz="2100" spc="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les pedirá</a:t>
            </a:r>
            <a:r>
              <a:rPr sz="2100" spc="1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que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desarrollen cuáles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</a:t>
            </a:r>
            <a:r>
              <a:rPr sz="2100" u="sng" spc="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las</a:t>
            </a:r>
            <a:r>
              <a:rPr sz="21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competencias</a:t>
            </a:r>
            <a:r>
              <a:rPr sz="2100" spc="-10" dirty="0"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específicas</a:t>
            </a:r>
            <a:r>
              <a:rPr sz="2100" u="sng" spc="1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han</a:t>
            </a:r>
            <a:r>
              <a:rPr sz="2100" u="sng" spc="1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aplicado</a:t>
            </a:r>
            <a:r>
              <a:rPr sz="2100" u="sng" spc="1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durante</a:t>
            </a:r>
            <a:r>
              <a:rPr sz="2100" u="sng" spc="16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sus</a:t>
            </a:r>
            <a:r>
              <a:rPr sz="2100" u="sng" spc="1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prácticas</a:t>
            </a:r>
            <a:r>
              <a:rPr sz="2100" spc="16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y</a:t>
            </a:r>
            <a:r>
              <a:rPr sz="2100" spc="1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</a:t>
            </a:r>
            <a:r>
              <a:rPr sz="2100" spc="15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sus</a:t>
            </a:r>
            <a:r>
              <a:rPr sz="2100" spc="145" dirty="0">
                <a:latin typeface="Calibri"/>
                <a:cs typeface="Calibri"/>
              </a:rPr>
              <a:t> </a:t>
            </a:r>
            <a:r>
              <a:rPr sz="2100" dirty="0" err="1">
                <a:latin typeface="Calibri"/>
                <a:cs typeface="Calibri"/>
              </a:rPr>
              <a:t>tutores</a:t>
            </a:r>
            <a:r>
              <a:rPr sz="2100" spc="155" dirty="0">
                <a:latin typeface="Calibri"/>
                <a:cs typeface="Calibri"/>
              </a:rPr>
              <a:t> </a:t>
            </a:r>
            <a:r>
              <a:rPr sz="2100" spc="-10" dirty="0" err="1">
                <a:latin typeface="Calibri"/>
                <a:cs typeface="Calibri"/>
              </a:rPr>
              <a:t>externos</a:t>
            </a:r>
            <a:r>
              <a:rPr lang="es-ES" sz="2100" spc="-10" dirty="0">
                <a:latin typeface="Calibri"/>
                <a:cs typeface="Calibri"/>
              </a:rPr>
              <a:t> también </a:t>
            </a:r>
            <a:endParaRPr sz="21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23228" y="6469786"/>
            <a:ext cx="2742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https://www.europsy.cop.es/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07280" marR="508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Actividades </a:t>
            </a:r>
            <a:r>
              <a:rPr sz="2800" spc="-20" dirty="0">
                <a:latin typeface="Times New Roman"/>
                <a:cs typeface="Times New Roman"/>
              </a:rPr>
              <a:t>Complementarias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44208"/>
            <a:ext cx="2755265" cy="724535"/>
            <a:chOff x="0" y="44208"/>
            <a:chExt cx="2755265" cy="724535"/>
          </a:xfrm>
        </p:grpSpPr>
        <p:sp>
          <p:nvSpPr>
            <p:cNvPr id="4" name="object 4"/>
            <p:cNvSpPr/>
            <p:nvPr/>
          </p:nvSpPr>
          <p:spPr>
            <a:xfrm>
              <a:off x="0" y="44208"/>
              <a:ext cx="184785" cy="368935"/>
            </a:xfrm>
            <a:custGeom>
              <a:avLst/>
              <a:gdLst/>
              <a:ahLst/>
              <a:cxnLst/>
              <a:rect l="l" t="t" r="r" b="b"/>
              <a:pathLst>
                <a:path w="184785" h="368934">
                  <a:moveTo>
                    <a:pt x="184404" y="0"/>
                  </a:moveTo>
                  <a:lnTo>
                    <a:pt x="0" y="0"/>
                  </a:lnTo>
                  <a:lnTo>
                    <a:pt x="0" y="368795"/>
                  </a:lnTo>
                  <a:lnTo>
                    <a:pt x="184404" y="36879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70192"/>
              <a:ext cx="2526411" cy="6981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507898" y="5481624"/>
            <a:ext cx="7818120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2)</a:t>
            </a:r>
            <a:r>
              <a:rPr sz="2000" spc="-7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spc="-20" dirty="0">
                <a:solidFill>
                  <a:srgbClr val="500050"/>
                </a:solidFill>
                <a:latin typeface="Arial MT"/>
                <a:cs typeface="Arial MT"/>
              </a:rPr>
              <a:t>TALLER</a:t>
            </a:r>
            <a:r>
              <a:rPr sz="2000" spc="-4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2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“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Técnicas</a:t>
            </a:r>
            <a:r>
              <a:rPr sz="2000" b="1" spc="-6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de</a:t>
            </a:r>
            <a:r>
              <a:rPr sz="2000" b="1" spc="-2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búsqueda</a:t>
            </a:r>
            <a:r>
              <a:rPr sz="2000" b="1" spc="-4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de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empleo”,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500050"/>
                </a:solidFill>
                <a:latin typeface="Arial MT"/>
                <a:cs typeface="Arial MT"/>
              </a:rPr>
              <a:t>imparten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alumnos</a:t>
            </a:r>
            <a:r>
              <a:rPr sz="2000" spc="-4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3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la</a:t>
            </a:r>
            <a:r>
              <a:rPr sz="2000" spc="-2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asignatura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“Orientación</a:t>
            </a:r>
            <a:r>
              <a:rPr sz="2000" spc="-7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Laboral”</a:t>
            </a:r>
            <a:r>
              <a:rPr sz="2000" spc="-4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del</a:t>
            </a:r>
            <a:r>
              <a:rPr sz="2000" spc="-3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Máster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U.</a:t>
            </a:r>
            <a:r>
              <a:rPr sz="2000" spc="-3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spc="-25" dirty="0">
                <a:solidFill>
                  <a:srgbClr val="500050"/>
                </a:solidFill>
                <a:latin typeface="Arial MT"/>
                <a:cs typeface="Arial MT"/>
              </a:rPr>
              <a:t>en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Psicología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del</a:t>
            </a:r>
            <a:r>
              <a:rPr sz="2000" spc="-8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Trabajo,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las</a:t>
            </a:r>
            <a:r>
              <a:rPr sz="2000" spc="-4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Organizaciones</a:t>
            </a:r>
            <a:r>
              <a:rPr sz="2000" spc="-7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y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Gestión</a:t>
            </a:r>
            <a:r>
              <a:rPr sz="2000" spc="-6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3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500050"/>
                </a:solidFill>
                <a:latin typeface="Arial MT"/>
                <a:cs typeface="Arial MT"/>
              </a:rPr>
              <a:t>Recursos Humanos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17474" y="2301243"/>
            <a:ext cx="8710295" cy="3052445"/>
            <a:chOff x="217474" y="2301243"/>
            <a:chExt cx="8710295" cy="305244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474" y="2670568"/>
              <a:ext cx="2290281" cy="239221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98979" y="2301243"/>
              <a:ext cx="4352036" cy="30520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1014" y="2367189"/>
              <a:ext cx="2076554" cy="293506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63448" y="1856994"/>
            <a:ext cx="4988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1)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Mes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de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las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Salidas</a:t>
            </a:r>
            <a:r>
              <a:rPr sz="2000" b="1" spc="-3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Profesionales,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SOU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63067" y="2322067"/>
            <a:ext cx="7621270" cy="4465955"/>
            <a:chOff x="263067" y="2322067"/>
            <a:chExt cx="7621270" cy="446595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3067" y="2322067"/>
              <a:ext cx="4983734" cy="249808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52600" y="4644674"/>
              <a:ext cx="3037078" cy="21431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0009" y="4941557"/>
              <a:ext cx="2724149" cy="167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248513" y="1899666"/>
            <a:ext cx="550989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3)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Charlas</a:t>
            </a:r>
            <a:r>
              <a:rPr sz="2000" b="1" spc="-5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y</a:t>
            </a:r>
            <a:r>
              <a:rPr sz="2000" b="1" spc="-3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actividades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orientadas</a:t>
            </a:r>
            <a:r>
              <a:rPr sz="2000" b="1" spc="-6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al</a:t>
            </a:r>
            <a:r>
              <a:rPr sz="2000" b="1" spc="-3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00050"/>
                </a:solidFill>
                <a:latin typeface="Arial"/>
                <a:cs typeface="Arial"/>
              </a:rPr>
              <a:t>empleo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22117" y="2308527"/>
            <a:ext cx="3596164" cy="252579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769861" y="2434208"/>
            <a:ext cx="884555" cy="28067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090"/>
              </a:lnSpc>
            </a:pPr>
            <a:r>
              <a:rPr sz="1800" spc="-10" dirty="0">
                <a:latin typeface="Calibri"/>
                <a:cs typeface="Calibri"/>
              </a:rPr>
              <a:t>19/11/24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07280" marR="508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Actividades </a:t>
            </a:r>
            <a:r>
              <a:rPr sz="2800" spc="-20" dirty="0">
                <a:latin typeface="Times New Roman"/>
                <a:cs typeface="Times New Roman"/>
              </a:rPr>
              <a:t>Complementarias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58289" y="2503677"/>
            <a:ext cx="604266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52650" marR="5080" indent="-213995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00"/>
                </a:solidFill>
              </a:rPr>
              <a:t>Reuniones</a:t>
            </a:r>
            <a:r>
              <a:rPr sz="3200" spc="-110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Específicas</a:t>
            </a:r>
            <a:r>
              <a:rPr sz="3200" spc="-175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de</a:t>
            </a:r>
            <a:r>
              <a:rPr sz="3200" spc="-100" dirty="0">
                <a:solidFill>
                  <a:srgbClr val="000000"/>
                </a:solidFill>
              </a:rPr>
              <a:t> </a:t>
            </a:r>
            <a:r>
              <a:rPr sz="3200" spc="-20" dirty="0">
                <a:solidFill>
                  <a:srgbClr val="000000"/>
                </a:solidFill>
              </a:rPr>
              <a:t>cada </a:t>
            </a:r>
            <a:r>
              <a:rPr sz="3200" spc="-10" dirty="0">
                <a:solidFill>
                  <a:srgbClr val="000000"/>
                </a:solidFill>
              </a:rPr>
              <a:t>itinerario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500" y="3810000"/>
            <a:ext cx="3429000" cy="205828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7766" y="129358"/>
            <a:ext cx="2408077" cy="5798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57530" rIns="0" bIns="0" rtlCol="0">
            <a:spAutoFit/>
          </a:bodyPr>
          <a:lstStyle/>
          <a:p>
            <a:pPr marL="13081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latin typeface="Arial MT"/>
                <a:cs typeface="Arial MT"/>
              </a:rPr>
              <a:t>Grupo</a:t>
            </a:r>
            <a:r>
              <a:rPr sz="4400" b="0" spc="-35" dirty="0">
                <a:latin typeface="Arial MT"/>
                <a:cs typeface="Arial MT"/>
              </a:rPr>
              <a:t> </a:t>
            </a:r>
            <a:r>
              <a:rPr sz="4400" b="0" dirty="0">
                <a:latin typeface="Arial MT"/>
                <a:cs typeface="Arial MT"/>
              </a:rPr>
              <a:t>Psicología</a:t>
            </a:r>
            <a:r>
              <a:rPr sz="4400" b="0" spc="-50" dirty="0">
                <a:latin typeface="Arial MT"/>
                <a:cs typeface="Arial MT"/>
              </a:rPr>
              <a:t> </a:t>
            </a:r>
            <a:r>
              <a:rPr sz="4400" b="0" spc="-10" dirty="0">
                <a:latin typeface="Arial MT"/>
                <a:cs typeface="Arial MT"/>
              </a:rPr>
              <a:t>Clínica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0" y="1620011"/>
            <a:ext cx="9144000" cy="4257040"/>
            <a:chOff x="0" y="1620011"/>
            <a:chExt cx="9144000" cy="4257040"/>
          </a:xfrm>
        </p:grpSpPr>
        <p:sp>
          <p:nvSpPr>
            <p:cNvPr id="5" name="object 5"/>
            <p:cNvSpPr/>
            <p:nvPr/>
          </p:nvSpPr>
          <p:spPr>
            <a:xfrm>
              <a:off x="0" y="3212591"/>
              <a:ext cx="9144000" cy="2664460"/>
            </a:xfrm>
            <a:custGeom>
              <a:avLst/>
              <a:gdLst/>
              <a:ahLst/>
              <a:cxnLst/>
              <a:rect l="l" t="t" r="r" b="b"/>
              <a:pathLst>
                <a:path w="9144000" h="2664460">
                  <a:moveTo>
                    <a:pt x="684276" y="1944624"/>
                  </a:moveTo>
                  <a:lnTo>
                    <a:pt x="0" y="1944624"/>
                  </a:lnTo>
                  <a:lnTo>
                    <a:pt x="0" y="2663952"/>
                  </a:lnTo>
                  <a:lnTo>
                    <a:pt x="684276" y="2663952"/>
                  </a:lnTo>
                  <a:lnTo>
                    <a:pt x="684276" y="1944624"/>
                  </a:lnTo>
                  <a:close/>
                </a:path>
                <a:path w="9144000" h="2664460">
                  <a:moveTo>
                    <a:pt x="684276" y="1153668"/>
                  </a:moveTo>
                  <a:lnTo>
                    <a:pt x="0" y="1153668"/>
                  </a:lnTo>
                  <a:lnTo>
                    <a:pt x="0" y="1729740"/>
                  </a:lnTo>
                  <a:lnTo>
                    <a:pt x="684276" y="1729740"/>
                  </a:lnTo>
                  <a:lnTo>
                    <a:pt x="684276" y="1153668"/>
                  </a:lnTo>
                  <a:close/>
                </a:path>
                <a:path w="9144000" h="2664460">
                  <a:moveTo>
                    <a:pt x="684276" y="504444"/>
                  </a:moveTo>
                  <a:lnTo>
                    <a:pt x="0" y="504444"/>
                  </a:lnTo>
                  <a:lnTo>
                    <a:pt x="0" y="937260"/>
                  </a:lnTo>
                  <a:lnTo>
                    <a:pt x="684276" y="937260"/>
                  </a:lnTo>
                  <a:lnTo>
                    <a:pt x="684276" y="504444"/>
                  </a:lnTo>
                  <a:close/>
                </a:path>
                <a:path w="9144000" h="2664460">
                  <a:moveTo>
                    <a:pt x="684276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684276" y="288036"/>
                  </a:lnTo>
                  <a:lnTo>
                    <a:pt x="684276" y="0"/>
                  </a:lnTo>
                  <a:close/>
                </a:path>
                <a:path w="9144000" h="2664460">
                  <a:moveTo>
                    <a:pt x="9144000" y="1944624"/>
                  </a:moveTo>
                  <a:lnTo>
                    <a:pt x="8927592" y="1944624"/>
                  </a:lnTo>
                  <a:lnTo>
                    <a:pt x="8927592" y="2663952"/>
                  </a:lnTo>
                  <a:lnTo>
                    <a:pt x="9144000" y="2663952"/>
                  </a:lnTo>
                  <a:lnTo>
                    <a:pt x="9144000" y="1944624"/>
                  </a:lnTo>
                  <a:close/>
                </a:path>
                <a:path w="9144000" h="2664460">
                  <a:moveTo>
                    <a:pt x="9144000" y="1153668"/>
                  </a:moveTo>
                  <a:lnTo>
                    <a:pt x="8927592" y="1153668"/>
                  </a:lnTo>
                  <a:lnTo>
                    <a:pt x="8927592" y="1729740"/>
                  </a:lnTo>
                  <a:lnTo>
                    <a:pt x="9144000" y="1729740"/>
                  </a:lnTo>
                  <a:lnTo>
                    <a:pt x="9144000" y="1153668"/>
                  </a:lnTo>
                  <a:close/>
                </a:path>
                <a:path w="9144000" h="2664460">
                  <a:moveTo>
                    <a:pt x="9144000" y="504444"/>
                  </a:moveTo>
                  <a:lnTo>
                    <a:pt x="8927592" y="504444"/>
                  </a:lnTo>
                  <a:lnTo>
                    <a:pt x="8927592" y="937260"/>
                  </a:lnTo>
                  <a:lnTo>
                    <a:pt x="9144000" y="937260"/>
                  </a:lnTo>
                  <a:lnTo>
                    <a:pt x="9144000" y="504444"/>
                  </a:lnTo>
                  <a:close/>
                </a:path>
                <a:path w="9144000" h="2664460">
                  <a:moveTo>
                    <a:pt x="9144000" y="0"/>
                  </a:moveTo>
                  <a:lnTo>
                    <a:pt x="8927592" y="0"/>
                  </a:lnTo>
                  <a:lnTo>
                    <a:pt x="8927592" y="288036"/>
                  </a:lnTo>
                  <a:lnTo>
                    <a:pt x="9144000" y="28803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84276" y="1620011"/>
              <a:ext cx="8243570" cy="4257040"/>
            </a:xfrm>
            <a:custGeom>
              <a:avLst/>
              <a:gdLst/>
              <a:ahLst/>
              <a:cxnLst/>
              <a:rect l="l" t="t" r="r" b="b"/>
              <a:pathLst>
                <a:path w="8243570" h="4257040">
                  <a:moveTo>
                    <a:pt x="8243316" y="0"/>
                  </a:moveTo>
                  <a:lnTo>
                    <a:pt x="0" y="0"/>
                  </a:lnTo>
                  <a:lnTo>
                    <a:pt x="0" y="4256532"/>
                  </a:lnTo>
                  <a:lnTo>
                    <a:pt x="8243316" y="4256532"/>
                  </a:lnTo>
                  <a:lnTo>
                    <a:pt x="82433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990599" y="1767966"/>
            <a:ext cx="7569961" cy="37042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8135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Coordinadora:</a:t>
            </a:r>
            <a:r>
              <a:rPr lang="es-ES" spc="-10" dirty="0"/>
              <a:t> </a:t>
            </a:r>
            <a:r>
              <a:rPr b="0" dirty="0">
                <a:latin typeface="Arial MT"/>
                <a:cs typeface="Arial MT"/>
              </a:rPr>
              <a:t>Dra.</a:t>
            </a:r>
            <a:r>
              <a:rPr b="0" spc="-40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Clara</a:t>
            </a:r>
            <a:r>
              <a:rPr b="0" spc="-20" dirty="0">
                <a:latin typeface="Arial MT"/>
                <a:cs typeface="Arial MT"/>
              </a:rPr>
              <a:t> </a:t>
            </a:r>
            <a:r>
              <a:rPr b="0" spc="-10" dirty="0" err="1">
                <a:latin typeface="Arial MT"/>
                <a:cs typeface="Arial MT"/>
              </a:rPr>
              <a:t>Gesteira</a:t>
            </a:r>
            <a:r>
              <a:rPr b="0" spc="-10" dirty="0">
                <a:latin typeface="Arial MT"/>
                <a:cs typeface="Arial MT"/>
              </a:rPr>
              <a:t> </a:t>
            </a:r>
            <a:endParaRPr lang="es-ES" b="0" spc="-10" dirty="0">
              <a:latin typeface="Arial MT"/>
              <a:cs typeface="Arial MT"/>
            </a:endParaRP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endParaRPr lang="es-ES" b="0" spc="-10" dirty="0">
              <a:solidFill>
                <a:srgbClr val="0000FF"/>
              </a:solidFill>
              <a:latin typeface="Arial MT"/>
            </a:endParaRP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r>
              <a:rPr lang="es-ES" b="0" spc="-10" dirty="0">
                <a:solidFill>
                  <a:srgbClr val="0000FF"/>
                </a:solidFill>
                <a:latin typeface="Arial MT"/>
              </a:rPr>
              <a:t>clara.gesteira@ucm.es </a:t>
            </a: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endParaRPr lang="es-ES" b="0" spc="-10" dirty="0">
              <a:solidFill>
                <a:srgbClr val="0000FF"/>
              </a:solidFill>
              <a:latin typeface="Arial MT"/>
            </a:endParaRP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r>
              <a:rPr spc="-10" dirty="0" err="1"/>
              <a:t>Reunión</a:t>
            </a:r>
            <a:r>
              <a:rPr spc="-10" dirty="0"/>
              <a:t>:</a:t>
            </a:r>
          </a:p>
          <a:p>
            <a:pPr marL="318135">
              <a:lnSpc>
                <a:spcPct val="100000"/>
              </a:lnSpc>
              <a:spcBef>
                <a:spcPts val="1500"/>
              </a:spcBef>
            </a:pPr>
            <a:r>
              <a:rPr b="0" dirty="0">
                <a:latin typeface="Arial MT"/>
                <a:cs typeface="Arial MT"/>
              </a:rPr>
              <a:t>Martes</a:t>
            </a:r>
            <a:r>
              <a:rPr b="0" spc="-45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1</a:t>
            </a:r>
            <a:r>
              <a:rPr lang="es-ES" b="0" dirty="0">
                <a:latin typeface="Arial MT"/>
                <a:cs typeface="Arial MT"/>
              </a:rPr>
              <a:t>6</a:t>
            </a:r>
            <a:r>
              <a:rPr b="0" spc="-25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de</a:t>
            </a:r>
            <a:r>
              <a:rPr b="0" spc="-30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septiembre</a:t>
            </a:r>
            <a:r>
              <a:rPr b="0" spc="-35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a</a:t>
            </a:r>
            <a:r>
              <a:rPr b="0" spc="-15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las</a:t>
            </a:r>
            <a:r>
              <a:rPr b="0" spc="-30" dirty="0">
                <a:latin typeface="Arial MT"/>
                <a:cs typeface="Arial MT"/>
              </a:rPr>
              <a:t> </a:t>
            </a:r>
            <a:r>
              <a:rPr b="0" spc="-10" dirty="0">
                <a:latin typeface="Arial MT"/>
                <a:cs typeface="Arial MT"/>
              </a:rPr>
              <a:t>13:00</a:t>
            </a:r>
            <a:r>
              <a:rPr lang="es-ES" b="0" spc="-10" dirty="0">
                <a:latin typeface="Arial MT"/>
                <a:cs typeface="Arial MT"/>
              </a:rPr>
              <a:t> </a:t>
            </a:r>
            <a:r>
              <a:rPr lang="es-ES" b="0" spc="-10" dirty="0" err="1">
                <a:latin typeface="Arial MT"/>
                <a:cs typeface="Arial MT"/>
              </a:rPr>
              <a:t>hrs</a:t>
            </a:r>
            <a:r>
              <a:rPr lang="es-ES" b="0" spc="-10" dirty="0">
                <a:latin typeface="Arial MT"/>
                <a:cs typeface="Arial MT"/>
              </a:rPr>
              <a:t>. </a:t>
            </a:r>
            <a:r>
              <a:rPr b="0" dirty="0">
                <a:latin typeface="Arial MT"/>
                <a:cs typeface="Arial MT"/>
              </a:rPr>
              <a:t>Salón</a:t>
            </a:r>
            <a:r>
              <a:rPr b="0" spc="-40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de</a:t>
            </a:r>
            <a:r>
              <a:rPr b="0" spc="-30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actos</a:t>
            </a:r>
            <a:r>
              <a:rPr b="0" spc="-35" dirty="0">
                <a:latin typeface="Arial MT"/>
                <a:cs typeface="Arial MT"/>
              </a:rPr>
              <a:t> </a:t>
            </a:r>
            <a:r>
              <a:rPr b="0" dirty="0">
                <a:latin typeface="Arial MT"/>
                <a:cs typeface="Arial MT"/>
              </a:rPr>
              <a:t>J.</a:t>
            </a:r>
            <a:r>
              <a:rPr b="0" spc="-15" dirty="0">
                <a:latin typeface="Arial MT"/>
                <a:cs typeface="Arial MT"/>
              </a:rPr>
              <a:t> </a:t>
            </a:r>
            <a:r>
              <a:rPr b="0" spc="-10" dirty="0">
                <a:latin typeface="Arial MT"/>
                <a:cs typeface="Arial MT"/>
              </a:rPr>
              <a:t>Germain.</a:t>
            </a: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54"/>
            <a:ext cx="2133600" cy="5896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72085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45" dirty="0">
                <a:latin typeface="Arial MT"/>
                <a:cs typeface="Arial MT"/>
              </a:rPr>
              <a:t> </a:t>
            </a:r>
            <a:r>
              <a:rPr sz="4800" b="0" spc="-635" dirty="0">
                <a:latin typeface="Arial MT"/>
                <a:cs typeface="Arial MT"/>
              </a:rPr>
              <a:t>C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520" dirty="0">
                <a:latin typeface="Arial MT"/>
                <a:cs typeface="Arial MT"/>
              </a:rPr>
              <a:t>en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90" dirty="0">
                <a:latin typeface="Arial MT"/>
                <a:cs typeface="Arial MT"/>
              </a:rPr>
              <a:t> </a:t>
            </a:r>
            <a:r>
              <a:rPr sz="4800" b="0" spc="-645" dirty="0">
                <a:latin typeface="Arial MT"/>
                <a:cs typeface="Arial MT"/>
              </a:rPr>
              <a:t>C</a:t>
            </a:r>
            <a:r>
              <a:rPr sz="4800" b="0" spc="-530" dirty="0">
                <a:latin typeface="Arial MT"/>
                <a:cs typeface="Arial MT"/>
              </a:rPr>
              <a:t>ogn</a:t>
            </a:r>
            <a:r>
              <a:rPr sz="4800" b="0" spc="-215" dirty="0">
                <a:latin typeface="Arial MT"/>
                <a:cs typeface="Arial MT"/>
              </a:rPr>
              <a:t>i</a:t>
            </a:r>
            <a:r>
              <a:rPr sz="4800" b="0" spc="-265" dirty="0">
                <a:latin typeface="Arial MT"/>
                <a:cs typeface="Arial MT"/>
              </a:rPr>
              <a:t>t</a:t>
            </a:r>
            <a:r>
              <a:rPr sz="4800" b="0" spc="-395" dirty="0">
                <a:latin typeface="Arial MT"/>
                <a:cs typeface="Arial MT"/>
              </a:rPr>
              <a:t>iv</a:t>
            </a:r>
            <a:r>
              <a:rPr sz="4800" b="0" spc="-20" dirty="0">
                <a:latin typeface="Arial MT"/>
                <a:cs typeface="Arial MT"/>
              </a:rPr>
              <a:t>a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756285" cy="719455"/>
          </a:xfrm>
          <a:custGeom>
            <a:avLst/>
            <a:gdLst/>
            <a:ahLst/>
            <a:cxnLst/>
            <a:rect l="l" t="t" r="r" b="b"/>
            <a:pathLst>
              <a:path w="756285" h="719454">
                <a:moveTo>
                  <a:pt x="755904" y="0"/>
                </a:moveTo>
                <a:lnTo>
                  <a:pt x="0" y="0"/>
                </a:lnTo>
                <a:lnTo>
                  <a:pt x="0" y="719328"/>
                </a:lnTo>
                <a:lnTo>
                  <a:pt x="755904" y="719328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756285" cy="576580"/>
          </a:xfrm>
          <a:custGeom>
            <a:avLst/>
            <a:gdLst/>
            <a:ahLst/>
            <a:cxnLst/>
            <a:rect l="l" t="t" r="r" b="b"/>
            <a:pathLst>
              <a:path w="756285" h="576579">
                <a:moveTo>
                  <a:pt x="755904" y="0"/>
                </a:moveTo>
                <a:lnTo>
                  <a:pt x="0" y="0"/>
                </a:lnTo>
                <a:lnTo>
                  <a:pt x="0" y="576071"/>
                </a:lnTo>
                <a:lnTo>
                  <a:pt x="755904" y="576071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756285" cy="433070"/>
          </a:xfrm>
          <a:custGeom>
            <a:avLst/>
            <a:gdLst/>
            <a:ahLst/>
            <a:cxnLst/>
            <a:rect l="l" t="t" r="r" b="b"/>
            <a:pathLst>
              <a:path w="756285" h="433070">
                <a:moveTo>
                  <a:pt x="755904" y="0"/>
                </a:moveTo>
                <a:lnTo>
                  <a:pt x="0" y="0"/>
                </a:lnTo>
                <a:lnTo>
                  <a:pt x="0" y="432815"/>
                </a:lnTo>
                <a:lnTo>
                  <a:pt x="755904" y="432815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756285" cy="288290"/>
          </a:xfrm>
          <a:custGeom>
            <a:avLst/>
            <a:gdLst/>
            <a:ahLst/>
            <a:cxnLst/>
            <a:rect l="l" t="t" r="r" b="b"/>
            <a:pathLst>
              <a:path w="756285" h="288289">
                <a:moveTo>
                  <a:pt x="755904" y="0"/>
                </a:moveTo>
                <a:lnTo>
                  <a:pt x="0" y="0"/>
                </a:lnTo>
                <a:lnTo>
                  <a:pt x="0" y="288036"/>
                </a:lnTo>
                <a:lnTo>
                  <a:pt x="755904" y="288036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90600" y="1771394"/>
            <a:ext cx="7315200" cy="427360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10" dirty="0">
                <a:latin typeface="Arial"/>
                <a:cs typeface="Arial"/>
              </a:rPr>
              <a:t>Coordinadora:</a:t>
            </a:r>
            <a:endParaRPr sz="3200" dirty="0">
              <a:latin typeface="Arial"/>
              <a:cs typeface="Arial"/>
            </a:endParaRPr>
          </a:p>
          <a:p>
            <a:pPr marL="12700" marR="1364615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 MT"/>
                <a:cs typeface="Arial MT"/>
              </a:rPr>
              <a:t>Dra.</a:t>
            </a:r>
            <a:r>
              <a:rPr sz="3200" spc="13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María</a:t>
            </a:r>
            <a:r>
              <a:rPr sz="3200" spc="-5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José</a:t>
            </a:r>
            <a:r>
              <a:rPr sz="3200" spc="-4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Hernández</a:t>
            </a:r>
            <a:r>
              <a:rPr lang="es-ES" sz="3200" spc="-4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Lloreda </a:t>
            </a:r>
            <a:endParaRPr lang="es-ES" sz="3200" spc="-10" dirty="0">
              <a:latin typeface="Arial MT"/>
              <a:cs typeface="Arial MT"/>
            </a:endParaRPr>
          </a:p>
          <a:p>
            <a:pPr marL="12700" marR="1364615">
              <a:lnSpc>
                <a:spcPct val="100000"/>
              </a:lnSpc>
              <a:spcBef>
                <a:spcPts val="105"/>
              </a:spcBef>
            </a:pPr>
            <a:r>
              <a:rPr sz="320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2"/>
              </a:rPr>
              <a:t>mjhernandez@psi.ucm.es</a:t>
            </a:r>
            <a:endParaRPr sz="32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1505"/>
              </a:spcBef>
              <a:buFont typeface="Arial MT"/>
              <a:buChar char="•"/>
              <a:tabLst>
                <a:tab pos="355600" algn="l"/>
              </a:tabLst>
            </a:pPr>
            <a:r>
              <a:rPr sz="3200" b="1" spc="-10" dirty="0">
                <a:latin typeface="Arial"/>
                <a:cs typeface="Arial"/>
              </a:rPr>
              <a:t>Reunión:</a:t>
            </a:r>
            <a:endParaRPr sz="3200" dirty="0">
              <a:latin typeface="Arial"/>
              <a:cs typeface="Arial"/>
            </a:endParaRPr>
          </a:p>
          <a:p>
            <a:pPr marL="355600" marR="5080" indent="-343535">
              <a:lnSpc>
                <a:spcPct val="100000"/>
              </a:lnSpc>
              <a:spcBef>
                <a:spcPts val="790"/>
              </a:spcBef>
            </a:pPr>
            <a:r>
              <a:rPr lang="es-ES" sz="3200" spc="-30" dirty="0">
                <a:latin typeface="Arial MT"/>
                <a:cs typeface="Arial MT"/>
              </a:rPr>
              <a:t>   Jueves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lang="es-ES" sz="3200" dirty="0">
                <a:latin typeface="Arial MT"/>
                <a:cs typeface="Arial MT"/>
              </a:rPr>
              <a:t>8 de septiembre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13:00</a:t>
            </a:r>
            <a:r>
              <a:rPr lang="es-ES" sz="3200" dirty="0">
                <a:latin typeface="Arial MT"/>
                <a:cs typeface="Arial MT"/>
              </a:rPr>
              <a:t> </a:t>
            </a:r>
            <a:r>
              <a:rPr lang="es-ES" sz="3200" dirty="0" err="1">
                <a:latin typeface="Arial MT"/>
                <a:cs typeface="Arial MT"/>
              </a:rPr>
              <a:t>hrs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en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el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seminario </a:t>
            </a:r>
            <a:r>
              <a:rPr sz="3200" dirty="0">
                <a:latin typeface="Arial MT"/>
                <a:cs typeface="Arial MT"/>
              </a:rPr>
              <a:t>Mariano</a:t>
            </a:r>
            <a:r>
              <a:rPr sz="3200" spc="-130" dirty="0">
                <a:latin typeface="Arial MT"/>
                <a:cs typeface="Arial MT"/>
              </a:rPr>
              <a:t> </a:t>
            </a:r>
            <a:r>
              <a:rPr sz="3200" spc="-35" dirty="0">
                <a:latin typeface="Arial MT"/>
                <a:cs typeface="Arial MT"/>
              </a:rPr>
              <a:t>Yela,</a:t>
            </a:r>
            <a:r>
              <a:rPr sz="3200" spc="-75" dirty="0">
                <a:latin typeface="Arial MT"/>
                <a:cs typeface="Arial MT"/>
              </a:rPr>
              <a:t> </a:t>
            </a:r>
            <a:r>
              <a:rPr lang="es-ES" sz="3200" spc="-75" dirty="0">
                <a:latin typeface="Arial MT"/>
                <a:cs typeface="Arial MT"/>
              </a:rPr>
              <a:t>(</a:t>
            </a:r>
            <a:r>
              <a:rPr sz="3200" dirty="0" err="1">
                <a:latin typeface="Arial MT"/>
                <a:cs typeface="Arial MT"/>
              </a:rPr>
              <a:t>primera</a:t>
            </a:r>
            <a:r>
              <a:rPr sz="3200" spc="-8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planta</a:t>
            </a:r>
            <a:r>
              <a:rPr sz="3200" spc="-7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del</a:t>
            </a:r>
            <a:r>
              <a:rPr sz="3200" spc="-60" dirty="0">
                <a:latin typeface="Arial MT"/>
                <a:cs typeface="Arial MT"/>
              </a:rPr>
              <a:t> </a:t>
            </a:r>
            <a:r>
              <a:rPr sz="3200" spc="-10" dirty="0" err="1">
                <a:latin typeface="Arial MT"/>
                <a:cs typeface="Arial MT"/>
              </a:rPr>
              <a:t>segundo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10" dirty="0" err="1">
                <a:latin typeface="Arial MT"/>
                <a:cs typeface="Arial MT"/>
              </a:rPr>
              <a:t>pabellón</a:t>
            </a:r>
            <a:r>
              <a:rPr lang="es-ES" sz="3200" spc="-10" dirty="0">
                <a:latin typeface="Arial MT"/>
                <a:cs typeface="Arial MT"/>
              </a:rPr>
              <a:t>)</a:t>
            </a:r>
            <a:r>
              <a:rPr sz="3200" spc="-10" dirty="0">
                <a:latin typeface="Arial MT"/>
                <a:cs typeface="Arial MT"/>
              </a:rPr>
              <a:t>.</a:t>
            </a:r>
            <a:endParaRPr sz="32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36014" y="632536"/>
            <a:ext cx="62331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</a:t>
            </a:r>
            <a:r>
              <a:rPr sz="4800" b="0" spc="-434" dirty="0">
                <a:latin typeface="Arial MT"/>
                <a:cs typeface="Arial MT"/>
              </a:rPr>
              <a:t>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70" dirty="0">
                <a:latin typeface="Arial MT"/>
                <a:cs typeface="Arial MT"/>
              </a:rPr>
              <a:t> </a:t>
            </a:r>
            <a:r>
              <a:rPr sz="4800" b="0" spc="-600" dirty="0">
                <a:latin typeface="Arial MT"/>
                <a:cs typeface="Arial MT"/>
              </a:rPr>
              <a:t>E</a:t>
            </a:r>
            <a:r>
              <a:rPr sz="4800" b="0" spc="-530" dirty="0">
                <a:latin typeface="Arial MT"/>
                <a:cs typeface="Arial MT"/>
              </a:rPr>
              <a:t>du</a:t>
            </a:r>
            <a:r>
              <a:rPr sz="4800" b="0" spc="-455" dirty="0">
                <a:latin typeface="Arial MT"/>
                <a:cs typeface="Arial MT"/>
              </a:rPr>
              <a:t>c</a:t>
            </a:r>
            <a:r>
              <a:rPr sz="4800" b="0" spc="-409" dirty="0">
                <a:latin typeface="Arial MT"/>
                <a:cs typeface="Arial MT"/>
              </a:rPr>
              <a:t>a</a:t>
            </a:r>
            <a:r>
              <a:rPr sz="4800" b="0" spc="-400" dirty="0">
                <a:latin typeface="Arial MT"/>
                <a:cs typeface="Arial MT"/>
              </a:rPr>
              <a:t>t</a:t>
            </a:r>
            <a:r>
              <a:rPr sz="4800" b="0" spc="-395" dirty="0">
                <a:latin typeface="Arial MT"/>
                <a:cs typeface="Arial MT"/>
              </a:rPr>
              <a:t>iv</a:t>
            </a:r>
            <a:r>
              <a:rPr sz="4800" b="0" spc="-20" dirty="0">
                <a:latin typeface="Arial MT"/>
                <a:cs typeface="Arial MT"/>
              </a:rPr>
              <a:t>a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684530" cy="719455"/>
          </a:xfrm>
          <a:custGeom>
            <a:avLst/>
            <a:gdLst/>
            <a:ahLst/>
            <a:cxnLst/>
            <a:rect l="l" t="t" r="r" b="b"/>
            <a:pathLst>
              <a:path w="684530" h="719454">
                <a:moveTo>
                  <a:pt x="684276" y="0"/>
                </a:moveTo>
                <a:lnTo>
                  <a:pt x="0" y="0"/>
                </a:lnTo>
                <a:lnTo>
                  <a:pt x="0" y="719328"/>
                </a:lnTo>
                <a:lnTo>
                  <a:pt x="684276" y="719328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684530" cy="576580"/>
          </a:xfrm>
          <a:custGeom>
            <a:avLst/>
            <a:gdLst/>
            <a:ahLst/>
            <a:cxnLst/>
            <a:rect l="l" t="t" r="r" b="b"/>
            <a:pathLst>
              <a:path w="684530" h="576579">
                <a:moveTo>
                  <a:pt x="684276" y="0"/>
                </a:moveTo>
                <a:lnTo>
                  <a:pt x="0" y="0"/>
                </a:lnTo>
                <a:lnTo>
                  <a:pt x="0" y="576071"/>
                </a:lnTo>
                <a:lnTo>
                  <a:pt x="684276" y="576071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684530" cy="433070"/>
          </a:xfrm>
          <a:custGeom>
            <a:avLst/>
            <a:gdLst/>
            <a:ahLst/>
            <a:cxnLst/>
            <a:rect l="l" t="t" r="r" b="b"/>
            <a:pathLst>
              <a:path w="684530" h="433070">
                <a:moveTo>
                  <a:pt x="684276" y="0"/>
                </a:moveTo>
                <a:lnTo>
                  <a:pt x="0" y="0"/>
                </a:lnTo>
                <a:lnTo>
                  <a:pt x="0" y="432815"/>
                </a:lnTo>
                <a:lnTo>
                  <a:pt x="684276" y="432815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684530" cy="288290"/>
          </a:xfrm>
          <a:custGeom>
            <a:avLst/>
            <a:gdLst/>
            <a:ahLst/>
            <a:cxnLst/>
            <a:rect l="l" t="t" r="r" b="b"/>
            <a:pathLst>
              <a:path w="684530" h="288289">
                <a:moveTo>
                  <a:pt x="684276" y="0"/>
                </a:moveTo>
                <a:lnTo>
                  <a:pt x="0" y="0"/>
                </a:lnTo>
                <a:lnTo>
                  <a:pt x="0" y="288036"/>
                </a:lnTo>
                <a:lnTo>
                  <a:pt x="684276" y="288036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213739" y="2076485"/>
            <a:ext cx="7695565" cy="3390672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3200" b="1" spc="-300" dirty="0">
                <a:latin typeface="Arial MT"/>
                <a:cs typeface="Arial"/>
              </a:rPr>
              <a:t>Coordinadora</a:t>
            </a:r>
            <a:r>
              <a:rPr sz="3200" spc="-300" dirty="0">
                <a:latin typeface="Arial MT"/>
                <a:cs typeface="Arial MT"/>
              </a:rPr>
              <a:t>:</a:t>
            </a:r>
            <a:r>
              <a:rPr lang="es-ES" sz="3200" spc="-300" dirty="0">
                <a:latin typeface="Arial MT"/>
                <a:cs typeface="Arial MT"/>
              </a:rPr>
              <a:t> </a:t>
            </a:r>
            <a:r>
              <a:rPr sz="3200" spc="-225" dirty="0">
                <a:latin typeface="Arial MT"/>
                <a:cs typeface="Arial MT"/>
              </a:rPr>
              <a:t>Dra.</a:t>
            </a:r>
            <a:r>
              <a:rPr sz="3200" spc="-390" dirty="0">
                <a:latin typeface="Arial MT"/>
                <a:cs typeface="Arial MT"/>
              </a:rPr>
              <a:t> </a:t>
            </a:r>
            <a:r>
              <a:rPr lang="es-ES" sz="3200" spc="-240" dirty="0">
                <a:latin typeface="Arial MT"/>
                <a:cs typeface="Arial MT"/>
              </a:rPr>
              <a:t>Sonsoles Calderón</a:t>
            </a:r>
            <a:endParaRPr lang="es-ES" sz="3200" spc="-245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lang="es-ES" sz="3200" dirty="0">
                <a:latin typeface="Arial MT"/>
                <a:cs typeface="Arial MT"/>
                <a:hlinkClick r:id="rId2"/>
              </a:rPr>
              <a:t>sonsoles.calderon@ucm.es</a:t>
            </a:r>
            <a:endParaRPr lang="es-ES"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05"/>
              </a:spcBef>
            </a:pP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3200" b="1" spc="-290" dirty="0">
                <a:latin typeface="Arial MT"/>
                <a:cs typeface="Arial"/>
              </a:rPr>
              <a:t>Reunión:</a:t>
            </a:r>
            <a:endParaRPr sz="3200" dirty="0">
              <a:latin typeface="Arial MT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lang="es-ES" sz="3200" spc="-30">
                <a:latin typeface="Arial MT"/>
                <a:cs typeface="Arial MT"/>
              </a:rPr>
              <a:t>Jueves</a:t>
            </a:r>
            <a:r>
              <a:rPr sz="3200" spc="-3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18</a:t>
            </a:r>
            <a:r>
              <a:rPr lang="es-ES" sz="3200" dirty="0">
                <a:latin typeface="Arial MT"/>
                <a:cs typeface="Arial MT"/>
              </a:rPr>
              <a:t> de septiembre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lang="es-ES" sz="3200" dirty="0">
                <a:latin typeface="Arial MT"/>
                <a:cs typeface="Arial MT"/>
              </a:rPr>
              <a:t>4</a:t>
            </a:r>
            <a:r>
              <a:rPr sz="3200" dirty="0">
                <a:latin typeface="Arial MT"/>
                <a:cs typeface="Arial MT"/>
              </a:rPr>
              <a:t>:00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hrs.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lang="es-ES" sz="3200" spc="-30" dirty="0">
                <a:latin typeface="Arial MT"/>
                <a:cs typeface="Arial MT"/>
              </a:rPr>
              <a:t>Salón de actos J. Germain</a:t>
            </a:r>
            <a:r>
              <a:rPr sz="3200" spc="-10" dirty="0">
                <a:latin typeface="Arial MT"/>
                <a:cs typeface="Arial MT"/>
              </a:rPr>
              <a:t>.</a:t>
            </a:r>
            <a:endParaRPr sz="32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897255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65" dirty="0">
                <a:latin typeface="Arial MT"/>
                <a:cs typeface="Arial MT"/>
              </a:rPr>
              <a:t> </a:t>
            </a:r>
            <a:r>
              <a:rPr sz="4800" b="0" spc="-535" dirty="0">
                <a:latin typeface="Arial MT"/>
                <a:cs typeface="Arial MT"/>
              </a:rPr>
              <a:t>d</a:t>
            </a:r>
            <a:r>
              <a:rPr sz="4800" b="0" spc="-25" dirty="0">
                <a:latin typeface="Arial MT"/>
                <a:cs typeface="Arial MT"/>
              </a:rPr>
              <a:t>e</a:t>
            </a:r>
            <a:r>
              <a:rPr sz="4800" b="0" spc="-680" dirty="0">
                <a:latin typeface="Arial MT"/>
                <a:cs typeface="Arial MT"/>
              </a:rPr>
              <a:t> </a:t>
            </a:r>
            <a:r>
              <a:rPr sz="4800" b="0" spc="-215" dirty="0">
                <a:latin typeface="Arial MT"/>
                <a:cs typeface="Arial MT"/>
              </a:rPr>
              <a:t>l</a:t>
            </a:r>
            <a:r>
              <a:rPr sz="4800" b="0" spc="365" dirty="0">
                <a:latin typeface="Arial MT"/>
                <a:cs typeface="Arial MT"/>
              </a:rPr>
              <a:t>a</a:t>
            </a:r>
            <a:r>
              <a:rPr sz="4800" b="0" spc="-595" dirty="0">
                <a:latin typeface="Arial MT"/>
                <a:cs typeface="Arial MT"/>
              </a:rPr>
              <a:t>A</a:t>
            </a:r>
            <a:r>
              <a:rPr sz="4800" b="0" spc="-530" dirty="0">
                <a:latin typeface="Arial MT"/>
                <a:cs typeface="Arial MT"/>
              </a:rPr>
              <a:t>d</a:t>
            </a:r>
            <a:r>
              <a:rPr sz="4800" b="0" spc="-215" dirty="0">
                <a:latin typeface="Arial MT"/>
                <a:cs typeface="Arial MT"/>
              </a:rPr>
              <a:t>i</a:t>
            </a:r>
            <a:r>
              <a:rPr sz="4800" b="0" spc="-455" dirty="0">
                <a:latin typeface="Arial MT"/>
                <a:cs typeface="Arial MT"/>
              </a:rPr>
              <a:t>cc</a:t>
            </a:r>
            <a:r>
              <a:rPr sz="4800" b="0" spc="-215" dirty="0">
                <a:latin typeface="Arial MT"/>
                <a:cs typeface="Arial MT"/>
              </a:rPr>
              <a:t>i</a:t>
            </a:r>
            <a:r>
              <a:rPr sz="4800" b="0" spc="-530" dirty="0">
                <a:latin typeface="Arial MT"/>
                <a:cs typeface="Arial MT"/>
              </a:rPr>
              <a:t>ón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1403985" cy="719455"/>
          </a:xfrm>
          <a:custGeom>
            <a:avLst/>
            <a:gdLst/>
            <a:ahLst/>
            <a:cxnLst/>
            <a:rect l="l" t="t" r="r" b="b"/>
            <a:pathLst>
              <a:path w="1403985" h="719454">
                <a:moveTo>
                  <a:pt x="1403604" y="0"/>
                </a:moveTo>
                <a:lnTo>
                  <a:pt x="0" y="0"/>
                </a:lnTo>
                <a:lnTo>
                  <a:pt x="0" y="719328"/>
                </a:lnTo>
                <a:lnTo>
                  <a:pt x="1403604" y="719328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1403985" cy="576580"/>
          </a:xfrm>
          <a:custGeom>
            <a:avLst/>
            <a:gdLst/>
            <a:ahLst/>
            <a:cxnLst/>
            <a:rect l="l" t="t" r="r" b="b"/>
            <a:pathLst>
              <a:path w="1403985" h="576579">
                <a:moveTo>
                  <a:pt x="1403604" y="0"/>
                </a:moveTo>
                <a:lnTo>
                  <a:pt x="0" y="0"/>
                </a:lnTo>
                <a:lnTo>
                  <a:pt x="0" y="576071"/>
                </a:lnTo>
                <a:lnTo>
                  <a:pt x="1403604" y="576071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1403985" cy="433070"/>
          </a:xfrm>
          <a:custGeom>
            <a:avLst/>
            <a:gdLst/>
            <a:ahLst/>
            <a:cxnLst/>
            <a:rect l="l" t="t" r="r" b="b"/>
            <a:pathLst>
              <a:path w="1403985" h="433070">
                <a:moveTo>
                  <a:pt x="1403604" y="0"/>
                </a:moveTo>
                <a:lnTo>
                  <a:pt x="0" y="0"/>
                </a:lnTo>
                <a:lnTo>
                  <a:pt x="0" y="432815"/>
                </a:lnTo>
                <a:lnTo>
                  <a:pt x="1403604" y="432815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1403985" cy="288290"/>
          </a:xfrm>
          <a:custGeom>
            <a:avLst/>
            <a:gdLst/>
            <a:ahLst/>
            <a:cxnLst/>
            <a:rect l="l" t="t" r="r" b="b"/>
            <a:pathLst>
              <a:path w="1403985" h="288289">
                <a:moveTo>
                  <a:pt x="1403604" y="0"/>
                </a:moveTo>
                <a:lnTo>
                  <a:pt x="0" y="0"/>
                </a:lnTo>
                <a:lnTo>
                  <a:pt x="0" y="288036"/>
                </a:lnTo>
                <a:lnTo>
                  <a:pt x="1403604" y="288036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600200" y="1771394"/>
            <a:ext cx="7543799" cy="4509337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3200" b="1" spc="-10" dirty="0">
                <a:latin typeface="Arial MT"/>
                <a:cs typeface="Arial"/>
              </a:rPr>
              <a:t>Coordinadora:</a:t>
            </a:r>
            <a:endParaRPr sz="3200" dirty="0">
              <a:latin typeface="Arial MT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lang="es-ES" sz="3200" dirty="0">
                <a:latin typeface="Arial MT"/>
                <a:cs typeface="Arial MT"/>
              </a:rPr>
              <a:t>Dra. Raquel Gómez de Heras</a:t>
            </a: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320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2"/>
              </a:rPr>
              <a:t>rgomezhe@psi.ucm.es</a:t>
            </a: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endParaRPr lang="es-ES" sz="3200" b="1" dirty="0">
              <a:latin typeface="Arial MT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3200" b="1" dirty="0" err="1">
                <a:latin typeface="Arial MT"/>
                <a:cs typeface="Arial"/>
              </a:rPr>
              <a:t>Reunión</a:t>
            </a:r>
            <a:r>
              <a:rPr sz="3200" b="1" spc="-55" dirty="0">
                <a:latin typeface="Arial MT"/>
                <a:cs typeface="Arial"/>
              </a:rPr>
              <a:t> </a:t>
            </a:r>
            <a:r>
              <a:rPr sz="3200" b="1" spc="-50" dirty="0">
                <a:latin typeface="Arial MT"/>
                <a:cs typeface="Arial"/>
              </a:rPr>
              <a:t>:</a:t>
            </a:r>
            <a:endParaRPr sz="3200" dirty="0">
              <a:latin typeface="Arial MT"/>
              <a:cs typeface="Arial"/>
            </a:endParaRPr>
          </a:p>
          <a:p>
            <a:pPr marL="12700" marR="269240">
              <a:lnSpc>
                <a:spcPct val="100000"/>
              </a:lnSpc>
              <a:spcBef>
                <a:spcPts val="710"/>
              </a:spcBef>
            </a:pPr>
            <a:r>
              <a:rPr sz="3200" dirty="0">
                <a:latin typeface="Arial MT"/>
                <a:cs typeface="Arial MT"/>
              </a:rPr>
              <a:t>Jueves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lang="es-ES" sz="3200" spc="-35" dirty="0">
                <a:latin typeface="Arial MT"/>
                <a:cs typeface="Arial MT"/>
              </a:rPr>
              <a:t>18 de septiembre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13</a:t>
            </a:r>
            <a:r>
              <a:rPr lang="es-ES" sz="3200" dirty="0">
                <a:latin typeface="Arial MT"/>
                <a:cs typeface="Arial MT"/>
              </a:rPr>
              <a:t>:00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 err="1">
                <a:latin typeface="Arial MT"/>
                <a:cs typeface="Arial MT"/>
              </a:rPr>
              <a:t>hrs</a:t>
            </a:r>
            <a:r>
              <a:rPr sz="3200" dirty="0">
                <a:latin typeface="Arial MT"/>
                <a:cs typeface="Arial MT"/>
              </a:rPr>
              <a:t>,</a:t>
            </a:r>
            <a:r>
              <a:rPr lang="es-ES" sz="3200" spc="-30" dirty="0">
                <a:latin typeface="Arial MT"/>
                <a:cs typeface="Arial MT"/>
              </a:rPr>
              <a:t> (Seminario del departamento de psicobiología, edificio 2)</a:t>
            </a:r>
            <a:r>
              <a:rPr sz="3200" spc="-10" dirty="0">
                <a:latin typeface="Arial MT"/>
                <a:cs typeface="Arial MT"/>
              </a:rPr>
              <a:t>.</a:t>
            </a:r>
            <a:endParaRPr sz="32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64515" rIns="0" bIns="0" rtlCol="0">
            <a:spAutoFit/>
          </a:bodyPr>
          <a:lstStyle/>
          <a:p>
            <a:pPr marL="176022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60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65" dirty="0">
                <a:latin typeface="Arial MT"/>
                <a:cs typeface="Arial MT"/>
              </a:rPr>
              <a:t> </a:t>
            </a:r>
            <a:r>
              <a:rPr sz="4800" b="0" spc="-425" dirty="0">
                <a:latin typeface="Arial MT"/>
                <a:cs typeface="Arial MT"/>
              </a:rPr>
              <a:t>Social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1042669" cy="719455"/>
          </a:xfrm>
          <a:custGeom>
            <a:avLst/>
            <a:gdLst/>
            <a:ahLst/>
            <a:cxnLst/>
            <a:rect l="l" t="t" r="r" b="b"/>
            <a:pathLst>
              <a:path w="1042669" h="719454">
                <a:moveTo>
                  <a:pt x="1042416" y="0"/>
                </a:moveTo>
                <a:lnTo>
                  <a:pt x="0" y="0"/>
                </a:lnTo>
                <a:lnTo>
                  <a:pt x="0" y="719328"/>
                </a:lnTo>
                <a:lnTo>
                  <a:pt x="1042416" y="719328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1042669" cy="576580"/>
          </a:xfrm>
          <a:custGeom>
            <a:avLst/>
            <a:gdLst/>
            <a:ahLst/>
            <a:cxnLst/>
            <a:rect l="l" t="t" r="r" b="b"/>
            <a:pathLst>
              <a:path w="1042669" h="576579">
                <a:moveTo>
                  <a:pt x="1042416" y="0"/>
                </a:moveTo>
                <a:lnTo>
                  <a:pt x="0" y="0"/>
                </a:lnTo>
                <a:lnTo>
                  <a:pt x="0" y="576071"/>
                </a:lnTo>
                <a:lnTo>
                  <a:pt x="1042416" y="576071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1042669" cy="433070"/>
          </a:xfrm>
          <a:custGeom>
            <a:avLst/>
            <a:gdLst/>
            <a:ahLst/>
            <a:cxnLst/>
            <a:rect l="l" t="t" r="r" b="b"/>
            <a:pathLst>
              <a:path w="1042669" h="433070">
                <a:moveTo>
                  <a:pt x="1042416" y="0"/>
                </a:moveTo>
                <a:lnTo>
                  <a:pt x="0" y="0"/>
                </a:lnTo>
                <a:lnTo>
                  <a:pt x="0" y="432815"/>
                </a:lnTo>
                <a:lnTo>
                  <a:pt x="1042416" y="432815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1042669" cy="288290"/>
          </a:xfrm>
          <a:custGeom>
            <a:avLst/>
            <a:gdLst/>
            <a:ahLst/>
            <a:cxnLst/>
            <a:rect l="l" t="t" r="r" b="b"/>
            <a:pathLst>
              <a:path w="1042669" h="288289">
                <a:moveTo>
                  <a:pt x="1042416" y="0"/>
                </a:moveTo>
                <a:lnTo>
                  <a:pt x="0" y="0"/>
                </a:lnTo>
                <a:lnTo>
                  <a:pt x="0" y="288036"/>
                </a:lnTo>
                <a:lnTo>
                  <a:pt x="1042416" y="288036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121460" y="1953006"/>
            <a:ext cx="7198359" cy="33143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160145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Arial"/>
                <a:cs typeface="Arial"/>
              </a:rPr>
              <a:t>Coordinadora:</a:t>
            </a:r>
            <a:r>
              <a:rPr sz="3200" b="1" spc="-90" dirty="0">
                <a:latin typeface="Arial"/>
                <a:cs typeface="Arial"/>
              </a:rPr>
              <a:t> </a:t>
            </a:r>
            <a:r>
              <a:rPr sz="3200" dirty="0">
                <a:latin typeface="Arial MT"/>
                <a:cs typeface="Arial MT"/>
              </a:rPr>
              <a:t>Dra.</a:t>
            </a:r>
            <a:r>
              <a:rPr sz="3200" spc="-5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Elena</a:t>
            </a:r>
            <a:r>
              <a:rPr sz="3200" spc="-20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Ayllón </a:t>
            </a:r>
            <a:r>
              <a:rPr sz="3200" u="heavy" spc="-1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2"/>
              </a:rPr>
              <a:t>elenaayllon@psi.ucm.es</a:t>
            </a:r>
            <a:endParaRPr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05"/>
              </a:spcBef>
            </a:pP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b="1" spc="-10" dirty="0">
                <a:latin typeface="Arial"/>
                <a:cs typeface="Arial"/>
              </a:rPr>
              <a:t>Reunión: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lang="es-ES" sz="3200" spc="-25" dirty="0">
                <a:latin typeface="Arial MT"/>
                <a:cs typeface="Arial MT"/>
              </a:rPr>
              <a:t>Jueves 18 de septiembre</a:t>
            </a:r>
            <a:r>
              <a:rPr sz="3200" spc="-2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13</a:t>
            </a:r>
            <a:r>
              <a:rPr lang="es-ES" sz="3200" dirty="0">
                <a:latin typeface="Arial MT"/>
                <a:cs typeface="Arial MT"/>
              </a:rPr>
              <a:t>:00 </a:t>
            </a:r>
            <a:r>
              <a:rPr sz="3200" dirty="0">
                <a:latin typeface="Arial MT"/>
                <a:cs typeface="Arial MT"/>
              </a:rPr>
              <a:t>h</a:t>
            </a:r>
            <a:r>
              <a:rPr lang="es-ES" sz="3200" dirty="0" err="1">
                <a:latin typeface="Arial MT"/>
                <a:cs typeface="Arial MT"/>
              </a:rPr>
              <a:t>rs</a:t>
            </a:r>
            <a:r>
              <a:rPr sz="3200" dirty="0">
                <a:latin typeface="Arial MT"/>
                <a:cs typeface="Arial MT"/>
              </a:rPr>
              <a:t>.</a:t>
            </a:r>
            <a:r>
              <a:rPr sz="3200" spc="-19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Aula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lang="es-ES" sz="3200" spc="-15" dirty="0">
                <a:latin typeface="Arial MT"/>
                <a:cs typeface="Arial MT"/>
              </a:rPr>
              <a:t>20B</a:t>
            </a:r>
            <a:r>
              <a:rPr sz="3200" spc="-10" dirty="0">
                <a:latin typeface="Arial MT"/>
                <a:cs typeface="Arial MT"/>
              </a:rPr>
              <a:t>.</a:t>
            </a:r>
            <a:endParaRPr sz="32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54"/>
            <a:ext cx="2133600" cy="58961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97330" y="632536"/>
            <a:ext cx="64947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45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70" dirty="0">
                <a:latin typeface="Arial MT"/>
                <a:cs typeface="Arial MT"/>
              </a:rPr>
              <a:t> </a:t>
            </a:r>
            <a:r>
              <a:rPr sz="4800" b="0" spc="-525" dirty="0">
                <a:latin typeface="Arial MT"/>
                <a:cs typeface="Arial MT"/>
              </a:rPr>
              <a:t>de</a:t>
            </a:r>
            <a:r>
              <a:rPr sz="4800" b="0" spc="-15" dirty="0">
                <a:latin typeface="Arial MT"/>
                <a:cs typeface="Arial MT"/>
              </a:rPr>
              <a:t>l</a:t>
            </a:r>
            <a:r>
              <a:rPr sz="4800" b="0" spc="-450" dirty="0">
                <a:latin typeface="Arial MT"/>
                <a:cs typeface="Arial MT"/>
              </a:rPr>
              <a:t> </a:t>
            </a:r>
            <a:r>
              <a:rPr sz="4800" b="0" spc="-484" dirty="0">
                <a:latin typeface="Arial MT"/>
                <a:cs typeface="Arial MT"/>
              </a:rPr>
              <a:t>Trabajo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467995" cy="719455"/>
          </a:xfrm>
          <a:custGeom>
            <a:avLst/>
            <a:gdLst/>
            <a:ahLst/>
            <a:cxnLst/>
            <a:rect l="l" t="t" r="r" b="b"/>
            <a:pathLst>
              <a:path w="467995" h="719454">
                <a:moveTo>
                  <a:pt x="467868" y="0"/>
                </a:moveTo>
                <a:lnTo>
                  <a:pt x="0" y="0"/>
                </a:lnTo>
                <a:lnTo>
                  <a:pt x="0" y="719328"/>
                </a:lnTo>
                <a:lnTo>
                  <a:pt x="467868" y="719328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467995" cy="576580"/>
          </a:xfrm>
          <a:custGeom>
            <a:avLst/>
            <a:gdLst/>
            <a:ahLst/>
            <a:cxnLst/>
            <a:rect l="l" t="t" r="r" b="b"/>
            <a:pathLst>
              <a:path w="467995" h="576579">
                <a:moveTo>
                  <a:pt x="467868" y="0"/>
                </a:moveTo>
                <a:lnTo>
                  <a:pt x="0" y="0"/>
                </a:lnTo>
                <a:lnTo>
                  <a:pt x="0" y="576071"/>
                </a:lnTo>
                <a:lnTo>
                  <a:pt x="467868" y="576071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467995" cy="433070"/>
          </a:xfrm>
          <a:custGeom>
            <a:avLst/>
            <a:gdLst/>
            <a:ahLst/>
            <a:cxnLst/>
            <a:rect l="l" t="t" r="r" b="b"/>
            <a:pathLst>
              <a:path w="467995" h="433070">
                <a:moveTo>
                  <a:pt x="467868" y="0"/>
                </a:moveTo>
                <a:lnTo>
                  <a:pt x="0" y="0"/>
                </a:lnTo>
                <a:lnTo>
                  <a:pt x="0" y="432815"/>
                </a:lnTo>
                <a:lnTo>
                  <a:pt x="467868" y="432815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467995" cy="288290"/>
          </a:xfrm>
          <a:custGeom>
            <a:avLst/>
            <a:gdLst/>
            <a:ahLst/>
            <a:cxnLst/>
            <a:rect l="l" t="t" r="r" b="b"/>
            <a:pathLst>
              <a:path w="467995" h="288289">
                <a:moveTo>
                  <a:pt x="467868" y="0"/>
                </a:moveTo>
                <a:lnTo>
                  <a:pt x="0" y="0"/>
                </a:lnTo>
                <a:lnTo>
                  <a:pt x="0" y="288036"/>
                </a:lnTo>
                <a:lnTo>
                  <a:pt x="467868" y="288036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46608" y="1611604"/>
            <a:ext cx="7221220" cy="4052391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3200" b="1" spc="-10" dirty="0">
                <a:latin typeface="Arial"/>
                <a:cs typeface="Arial"/>
              </a:rPr>
              <a:t>Coordinadora:</a:t>
            </a:r>
            <a:endParaRPr sz="3200" dirty="0">
              <a:latin typeface="Arial"/>
              <a:cs typeface="Arial"/>
            </a:endParaRPr>
          </a:p>
          <a:p>
            <a:pPr marL="12700" marR="2124075">
              <a:lnSpc>
                <a:spcPts val="4650"/>
              </a:lnSpc>
              <a:spcBef>
                <a:spcPts val="284"/>
              </a:spcBef>
            </a:pPr>
            <a:r>
              <a:rPr sz="3200" dirty="0">
                <a:latin typeface="Arial MT"/>
                <a:cs typeface="Arial MT"/>
              </a:rPr>
              <a:t>Dra.</a:t>
            </a:r>
            <a:r>
              <a:rPr sz="3200" spc="-60" dirty="0">
                <a:latin typeface="Arial MT"/>
                <a:cs typeface="Arial MT"/>
              </a:rPr>
              <a:t> </a:t>
            </a:r>
            <a:r>
              <a:rPr lang="es-ES" sz="3200" spc="-60" dirty="0">
                <a:latin typeface="Arial MT"/>
                <a:cs typeface="Arial MT"/>
              </a:rPr>
              <a:t>Aitana González</a:t>
            </a:r>
            <a:r>
              <a:rPr sz="3200" spc="-10" dirty="0">
                <a:latin typeface="Arial MT"/>
                <a:cs typeface="Arial MT"/>
              </a:rPr>
              <a:t> </a:t>
            </a:r>
            <a:endParaRPr lang="es-ES" sz="3200" u="sng" spc="-10"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Arial MT"/>
              <a:cs typeface="Arial MT"/>
            </a:endParaRPr>
          </a:p>
          <a:p>
            <a:pPr marL="12700" marR="2124075">
              <a:lnSpc>
                <a:spcPts val="4650"/>
              </a:lnSpc>
              <a:spcBef>
                <a:spcPts val="284"/>
              </a:spcBef>
            </a:pPr>
            <a:r>
              <a:rPr lang="es-ES" sz="3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</a:rPr>
              <a:t>aitana.gonzalez@ucm.es</a:t>
            </a:r>
            <a:endParaRPr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55"/>
              </a:spcBef>
            </a:pP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3200" b="1" spc="-10" dirty="0">
                <a:latin typeface="Arial"/>
                <a:cs typeface="Arial"/>
              </a:rPr>
              <a:t>Reunión:</a:t>
            </a:r>
            <a:endParaRPr sz="32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10"/>
              </a:spcBef>
            </a:pPr>
            <a:r>
              <a:rPr sz="3200" dirty="0">
                <a:latin typeface="Arial MT"/>
                <a:cs typeface="Arial MT"/>
              </a:rPr>
              <a:t>Jueves</a:t>
            </a:r>
            <a:r>
              <a:rPr sz="3200" spc="-4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lang="es-ES" sz="3200" dirty="0">
                <a:latin typeface="Arial MT"/>
                <a:cs typeface="Arial MT"/>
              </a:rPr>
              <a:t>8</a:t>
            </a:r>
            <a:r>
              <a:rPr sz="3200" spc="-2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de</a:t>
            </a:r>
            <a:r>
              <a:rPr sz="3200" spc="-4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septiembre</a:t>
            </a:r>
            <a:r>
              <a:rPr sz="3200" spc="-4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2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14:</a:t>
            </a:r>
            <a:r>
              <a:rPr lang="es-ES" sz="3200" dirty="0">
                <a:latin typeface="Arial MT"/>
                <a:cs typeface="Arial MT"/>
              </a:rPr>
              <a:t>00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lang="es-ES" sz="3200" spc="-25" dirty="0">
                <a:latin typeface="Arial MT"/>
                <a:cs typeface="Arial MT"/>
              </a:rPr>
              <a:t>Aula 29</a:t>
            </a:r>
            <a:r>
              <a:rPr sz="3200" spc="-25" dirty="0">
                <a:latin typeface="Arial MT"/>
                <a:cs typeface="Arial MT"/>
              </a:rPr>
              <a:t>.</a:t>
            </a:r>
            <a:endParaRPr sz="32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69670" y="632536"/>
            <a:ext cx="757237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35" dirty="0">
                <a:latin typeface="Arial MT"/>
                <a:cs typeface="Arial MT"/>
              </a:rPr>
              <a:t>u</a:t>
            </a:r>
            <a:r>
              <a:rPr sz="4800" b="0" spc="-540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600" dirty="0">
                <a:latin typeface="Arial MT"/>
                <a:cs typeface="Arial MT"/>
              </a:rPr>
              <a:t>S</a:t>
            </a:r>
            <a:r>
              <a:rPr sz="4800" b="0" spc="-530" dirty="0">
                <a:latin typeface="Arial MT"/>
                <a:cs typeface="Arial MT"/>
              </a:rPr>
              <a:t>a</a:t>
            </a:r>
            <a:r>
              <a:rPr sz="4800" b="0" spc="-215" dirty="0">
                <a:latin typeface="Arial MT"/>
                <a:cs typeface="Arial MT"/>
              </a:rPr>
              <a:t>l</a:t>
            </a:r>
            <a:r>
              <a:rPr sz="4800" b="0" spc="-530" dirty="0">
                <a:latin typeface="Arial MT"/>
                <a:cs typeface="Arial MT"/>
              </a:rPr>
              <a:t>u</a:t>
            </a:r>
            <a:r>
              <a:rPr sz="4800" b="0" spc="-20" dirty="0">
                <a:latin typeface="Arial MT"/>
                <a:cs typeface="Arial MT"/>
              </a:rPr>
              <a:t>d</a:t>
            </a:r>
            <a:r>
              <a:rPr sz="4800" b="0" spc="-690" dirty="0">
                <a:latin typeface="Arial MT"/>
                <a:cs typeface="Arial MT"/>
              </a:rPr>
              <a:t> </a:t>
            </a:r>
            <a:r>
              <a:rPr sz="4800" b="0" spc="-420" dirty="0">
                <a:latin typeface="Arial MT"/>
                <a:cs typeface="Arial MT"/>
              </a:rPr>
              <a:t>Laboral</a:t>
            </a:r>
            <a:r>
              <a:rPr sz="4800" b="0" spc="-320" dirty="0">
                <a:latin typeface="Arial MT"/>
                <a:cs typeface="Arial MT"/>
              </a:rPr>
              <a:t> </a:t>
            </a:r>
            <a:r>
              <a:rPr sz="4800" b="0" dirty="0">
                <a:latin typeface="Arial MT"/>
                <a:cs typeface="Arial MT"/>
              </a:rPr>
              <a:t>y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445" dirty="0">
                <a:latin typeface="Arial MT"/>
                <a:cs typeface="Arial MT"/>
              </a:rPr>
              <a:t>Diversidad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1403985" cy="719455"/>
          </a:xfrm>
          <a:custGeom>
            <a:avLst/>
            <a:gdLst/>
            <a:ahLst/>
            <a:cxnLst/>
            <a:rect l="l" t="t" r="r" b="b"/>
            <a:pathLst>
              <a:path w="1403985" h="719454">
                <a:moveTo>
                  <a:pt x="1403604" y="0"/>
                </a:moveTo>
                <a:lnTo>
                  <a:pt x="0" y="0"/>
                </a:lnTo>
                <a:lnTo>
                  <a:pt x="0" y="719328"/>
                </a:lnTo>
                <a:lnTo>
                  <a:pt x="1403604" y="719328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1403985" cy="576580"/>
          </a:xfrm>
          <a:custGeom>
            <a:avLst/>
            <a:gdLst/>
            <a:ahLst/>
            <a:cxnLst/>
            <a:rect l="l" t="t" r="r" b="b"/>
            <a:pathLst>
              <a:path w="1403985" h="576579">
                <a:moveTo>
                  <a:pt x="1403604" y="0"/>
                </a:moveTo>
                <a:lnTo>
                  <a:pt x="0" y="0"/>
                </a:lnTo>
                <a:lnTo>
                  <a:pt x="0" y="576071"/>
                </a:lnTo>
                <a:lnTo>
                  <a:pt x="1403604" y="576071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1403985" cy="433070"/>
          </a:xfrm>
          <a:custGeom>
            <a:avLst/>
            <a:gdLst/>
            <a:ahLst/>
            <a:cxnLst/>
            <a:rect l="l" t="t" r="r" b="b"/>
            <a:pathLst>
              <a:path w="1403985" h="433070">
                <a:moveTo>
                  <a:pt x="1403604" y="0"/>
                </a:moveTo>
                <a:lnTo>
                  <a:pt x="0" y="0"/>
                </a:lnTo>
                <a:lnTo>
                  <a:pt x="0" y="432815"/>
                </a:lnTo>
                <a:lnTo>
                  <a:pt x="1403604" y="432815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1403985" cy="288290"/>
          </a:xfrm>
          <a:custGeom>
            <a:avLst/>
            <a:gdLst/>
            <a:ahLst/>
            <a:cxnLst/>
            <a:rect l="l" t="t" r="r" b="b"/>
            <a:pathLst>
              <a:path w="1403985" h="288289">
                <a:moveTo>
                  <a:pt x="1403604" y="0"/>
                </a:moveTo>
                <a:lnTo>
                  <a:pt x="0" y="0"/>
                </a:lnTo>
                <a:lnTo>
                  <a:pt x="0" y="288036"/>
                </a:lnTo>
                <a:lnTo>
                  <a:pt x="1403604" y="288036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720621" y="2258214"/>
            <a:ext cx="6797040" cy="302647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3200" b="1" spc="-10" dirty="0" err="1">
                <a:latin typeface="Arial"/>
                <a:cs typeface="Arial"/>
              </a:rPr>
              <a:t>Coordinador</a:t>
            </a:r>
            <a:r>
              <a:rPr sz="3200" b="1" spc="-10" dirty="0">
                <a:latin typeface="Arial"/>
                <a:cs typeface="Arial"/>
              </a:rPr>
              <a:t>:</a:t>
            </a:r>
            <a:r>
              <a:rPr lang="es-ES" sz="3200" b="1" spc="-10" dirty="0">
                <a:latin typeface="Arial"/>
                <a:cs typeface="Arial"/>
              </a:rPr>
              <a:t> </a:t>
            </a:r>
            <a:r>
              <a:rPr sz="3200" dirty="0">
                <a:latin typeface="Arial MT"/>
                <a:cs typeface="Arial MT"/>
              </a:rPr>
              <a:t>Dr</a:t>
            </a:r>
            <a:r>
              <a:rPr lang="es-ES" sz="3200" dirty="0">
                <a:latin typeface="Arial MT"/>
                <a:cs typeface="Arial MT"/>
              </a:rPr>
              <a:t>. Jesús Martín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lang="es-ES" sz="3200" spc="-10" dirty="0">
                <a:latin typeface="Arial MT"/>
                <a:cs typeface="Arial MT"/>
              </a:rPr>
              <a:t>García</a:t>
            </a:r>
          </a:p>
          <a:p>
            <a:pPr marL="12700" marR="2240280">
              <a:lnSpc>
                <a:spcPct val="100000"/>
              </a:lnSpc>
              <a:spcBef>
                <a:spcPts val="805"/>
              </a:spcBef>
            </a:pPr>
            <a:r>
              <a:rPr lang="es-ES" sz="3200" dirty="0">
                <a:latin typeface="Arial MT"/>
                <a:cs typeface="Arial MT"/>
                <a:hlinkClick r:id="rId2"/>
              </a:rPr>
              <a:t>jemartin@psi.ucm.es</a:t>
            </a:r>
            <a:endParaRPr lang="es-ES"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00"/>
              </a:spcBef>
            </a:pP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3200" b="1" spc="-10" dirty="0" err="1">
                <a:latin typeface="Arial"/>
                <a:cs typeface="Arial"/>
              </a:rPr>
              <a:t>Reunión</a:t>
            </a:r>
            <a:r>
              <a:rPr lang="es-ES" sz="3200" b="1" spc="-10" dirty="0">
                <a:latin typeface="Arial"/>
                <a:cs typeface="Arial"/>
              </a:rPr>
              <a:t> próxima semana</a:t>
            </a:r>
            <a:endParaRPr sz="3200" dirty="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86055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40" dirty="0">
                <a:latin typeface="Arial MT"/>
                <a:cs typeface="Arial MT"/>
              </a:rPr>
              <a:t> </a:t>
            </a:r>
            <a:r>
              <a:rPr sz="4800" b="0" spc="-455" dirty="0">
                <a:latin typeface="Arial MT"/>
                <a:cs typeface="Arial MT"/>
              </a:rPr>
              <a:t>Neuropsicología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684530" cy="719455"/>
          </a:xfrm>
          <a:custGeom>
            <a:avLst/>
            <a:gdLst/>
            <a:ahLst/>
            <a:cxnLst/>
            <a:rect l="l" t="t" r="r" b="b"/>
            <a:pathLst>
              <a:path w="684530" h="719454">
                <a:moveTo>
                  <a:pt x="684276" y="0"/>
                </a:moveTo>
                <a:lnTo>
                  <a:pt x="0" y="0"/>
                </a:lnTo>
                <a:lnTo>
                  <a:pt x="0" y="719328"/>
                </a:lnTo>
                <a:lnTo>
                  <a:pt x="684276" y="719328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108947" y="5157215"/>
            <a:ext cx="35560" cy="719455"/>
          </a:xfrm>
          <a:custGeom>
            <a:avLst/>
            <a:gdLst/>
            <a:ahLst/>
            <a:cxnLst/>
            <a:rect l="l" t="t" r="r" b="b"/>
            <a:pathLst>
              <a:path w="35559" h="719454">
                <a:moveTo>
                  <a:pt x="35051" y="0"/>
                </a:moveTo>
                <a:lnTo>
                  <a:pt x="0" y="0"/>
                </a:lnTo>
                <a:lnTo>
                  <a:pt x="0" y="719328"/>
                </a:lnTo>
                <a:lnTo>
                  <a:pt x="35051" y="719328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684530" cy="576580"/>
          </a:xfrm>
          <a:custGeom>
            <a:avLst/>
            <a:gdLst/>
            <a:ahLst/>
            <a:cxnLst/>
            <a:rect l="l" t="t" r="r" b="b"/>
            <a:pathLst>
              <a:path w="684530" h="576579">
                <a:moveTo>
                  <a:pt x="684276" y="0"/>
                </a:moveTo>
                <a:lnTo>
                  <a:pt x="0" y="0"/>
                </a:lnTo>
                <a:lnTo>
                  <a:pt x="0" y="576071"/>
                </a:lnTo>
                <a:lnTo>
                  <a:pt x="684276" y="576071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108947" y="4366259"/>
            <a:ext cx="35560" cy="576580"/>
          </a:xfrm>
          <a:custGeom>
            <a:avLst/>
            <a:gdLst/>
            <a:ahLst/>
            <a:cxnLst/>
            <a:rect l="l" t="t" r="r" b="b"/>
            <a:pathLst>
              <a:path w="35559" h="576579">
                <a:moveTo>
                  <a:pt x="35051" y="0"/>
                </a:moveTo>
                <a:lnTo>
                  <a:pt x="0" y="0"/>
                </a:lnTo>
                <a:lnTo>
                  <a:pt x="0" y="576071"/>
                </a:lnTo>
                <a:lnTo>
                  <a:pt x="35051" y="576071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684530" cy="433070"/>
          </a:xfrm>
          <a:custGeom>
            <a:avLst/>
            <a:gdLst/>
            <a:ahLst/>
            <a:cxnLst/>
            <a:rect l="l" t="t" r="r" b="b"/>
            <a:pathLst>
              <a:path w="684530" h="433070">
                <a:moveTo>
                  <a:pt x="684276" y="0"/>
                </a:moveTo>
                <a:lnTo>
                  <a:pt x="0" y="0"/>
                </a:lnTo>
                <a:lnTo>
                  <a:pt x="0" y="432815"/>
                </a:lnTo>
                <a:lnTo>
                  <a:pt x="684276" y="432815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108947" y="3717035"/>
            <a:ext cx="35560" cy="433070"/>
          </a:xfrm>
          <a:custGeom>
            <a:avLst/>
            <a:gdLst/>
            <a:ahLst/>
            <a:cxnLst/>
            <a:rect l="l" t="t" r="r" b="b"/>
            <a:pathLst>
              <a:path w="35559" h="433070">
                <a:moveTo>
                  <a:pt x="35051" y="0"/>
                </a:moveTo>
                <a:lnTo>
                  <a:pt x="0" y="0"/>
                </a:lnTo>
                <a:lnTo>
                  <a:pt x="0" y="432815"/>
                </a:lnTo>
                <a:lnTo>
                  <a:pt x="35051" y="432815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684530" cy="288290"/>
          </a:xfrm>
          <a:custGeom>
            <a:avLst/>
            <a:gdLst/>
            <a:ahLst/>
            <a:cxnLst/>
            <a:rect l="l" t="t" r="r" b="b"/>
            <a:pathLst>
              <a:path w="684530" h="288289">
                <a:moveTo>
                  <a:pt x="684276" y="0"/>
                </a:moveTo>
                <a:lnTo>
                  <a:pt x="0" y="0"/>
                </a:lnTo>
                <a:lnTo>
                  <a:pt x="0" y="288036"/>
                </a:lnTo>
                <a:lnTo>
                  <a:pt x="684276" y="288036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108947" y="3212592"/>
            <a:ext cx="35560" cy="288290"/>
          </a:xfrm>
          <a:custGeom>
            <a:avLst/>
            <a:gdLst/>
            <a:ahLst/>
            <a:cxnLst/>
            <a:rect l="l" t="t" r="r" b="b"/>
            <a:pathLst>
              <a:path w="35559" h="288289">
                <a:moveTo>
                  <a:pt x="35051" y="0"/>
                </a:moveTo>
                <a:lnTo>
                  <a:pt x="0" y="0"/>
                </a:lnTo>
                <a:lnTo>
                  <a:pt x="0" y="288036"/>
                </a:lnTo>
                <a:lnTo>
                  <a:pt x="35051" y="288036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62711" y="2195738"/>
            <a:ext cx="6925945" cy="3922228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3200" b="1" spc="-300" dirty="0">
                <a:latin typeface="Arial MT"/>
                <a:cs typeface="Arial"/>
              </a:rPr>
              <a:t>Coordinadora</a:t>
            </a:r>
            <a:r>
              <a:rPr sz="3200" spc="-300" dirty="0">
                <a:latin typeface="Arial MT"/>
                <a:cs typeface="Arial MT"/>
              </a:rPr>
              <a:t>:</a:t>
            </a:r>
            <a:r>
              <a:rPr lang="es-ES" sz="3200" spc="-300" dirty="0">
                <a:latin typeface="Arial MT"/>
                <a:cs typeface="Arial MT"/>
              </a:rPr>
              <a:t> </a:t>
            </a:r>
            <a:r>
              <a:rPr sz="3200" spc="-215" dirty="0">
                <a:latin typeface="Arial MT"/>
                <a:cs typeface="Arial MT"/>
              </a:rPr>
              <a:t>Dra.</a:t>
            </a:r>
            <a:r>
              <a:rPr sz="3200" spc="-405" dirty="0">
                <a:latin typeface="Arial MT"/>
                <a:cs typeface="Arial MT"/>
              </a:rPr>
              <a:t> </a:t>
            </a:r>
            <a:r>
              <a:rPr sz="3200" spc="-240" dirty="0">
                <a:latin typeface="Arial MT"/>
                <a:cs typeface="Arial MT"/>
              </a:rPr>
              <a:t>Nuria</a:t>
            </a:r>
            <a:r>
              <a:rPr sz="3200" spc="-380" dirty="0">
                <a:latin typeface="Arial MT"/>
                <a:cs typeface="Arial MT"/>
              </a:rPr>
              <a:t> </a:t>
            </a:r>
            <a:r>
              <a:rPr sz="3200" spc="-250" dirty="0" err="1">
                <a:latin typeface="Arial MT"/>
                <a:cs typeface="Arial MT"/>
              </a:rPr>
              <a:t>Paúl</a:t>
            </a:r>
            <a:endParaRPr lang="es-ES" sz="3200" spc="-25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3200" spc="-409" dirty="0">
                <a:solidFill>
                  <a:schemeClr val="tx2"/>
                </a:solidFill>
                <a:latin typeface="Arial MT"/>
                <a:cs typeface="Arial MT"/>
              </a:rPr>
              <a:t> </a:t>
            </a:r>
            <a:r>
              <a:rPr lang="es-ES" sz="3200" u="sng" spc="-409" dirty="0">
                <a:solidFill>
                  <a:srgbClr val="0070C0"/>
                </a:solidFill>
                <a:latin typeface="Arial MT"/>
                <a:cs typeface="Arial MT"/>
              </a:rPr>
              <a:t>napaul@med.ucm.es</a:t>
            </a:r>
          </a:p>
          <a:p>
            <a:pPr>
              <a:lnSpc>
                <a:spcPct val="100000"/>
              </a:lnSpc>
              <a:spcBef>
                <a:spcPts val="1900"/>
              </a:spcBef>
            </a:pP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3200" b="1" spc="-290" dirty="0" err="1">
                <a:latin typeface="Arial MT"/>
                <a:cs typeface="Arial"/>
              </a:rPr>
              <a:t>Reunión</a:t>
            </a:r>
            <a:r>
              <a:rPr sz="3200" b="1" spc="-290" dirty="0">
                <a:latin typeface="Arial MT"/>
                <a:cs typeface="Arial"/>
              </a:rPr>
              <a:t>:</a:t>
            </a:r>
            <a:r>
              <a:rPr lang="es-ES" sz="3200" b="1" spc="-290" dirty="0">
                <a:latin typeface="Arial MT"/>
                <a:cs typeface="Arial"/>
              </a:rPr>
              <a:t> </a:t>
            </a:r>
            <a:r>
              <a:rPr lang="es-ES" sz="3200" spc="-290" dirty="0">
                <a:latin typeface="Arial MT"/>
                <a:cs typeface="Arial"/>
              </a:rPr>
              <a:t>Miércoles 17 de septiembre . </a:t>
            </a:r>
          </a:p>
          <a:p>
            <a:pPr marL="12700">
              <a:lnSpc>
                <a:spcPct val="100000"/>
              </a:lnSpc>
            </a:pPr>
            <a:r>
              <a:rPr lang="es-ES" sz="3200" spc="-290" dirty="0">
                <a:latin typeface="Arial MT"/>
                <a:cs typeface="Arial"/>
              </a:rPr>
              <a:t>15:00 horas . Aula 28</a:t>
            </a:r>
          </a:p>
          <a:p>
            <a:pPr marL="12700">
              <a:lnSpc>
                <a:spcPct val="100000"/>
              </a:lnSpc>
            </a:pPr>
            <a:endParaRPr lang="es-ES" sz="3200" spc="-29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sz="3200" dirty="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22555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35" dirty="0">
                <a:latin typeface="Arial MT"/>
                <a:cs typeface="Arial MT"/>
              </a:rPr>
              <a:t> </a:t>
            </a:r>
            <a:r>
              <a:rPr sz="4800" b="0" spc="-10" dirty="0">
                <a:latin typeface="Arial MT"/>
                <a:cs typeface="Arial MT"/>
              </a:rPr>
              <a:t>Psicogerontología</a:t>
            </a:r>
            <a:endParaRPr sz="48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627238"/>
            <a:ext cx="9119235" cy="5157470"/>
            <a:chOff x="0" y="1627238"/>
            <a:chExt cx="9119235" cy="5157470"/>
          </a:xfrm>
        </p:grpSpPr>
        <p:sp>
          <p:nvSpPr>
            <p:cNvPr id="4" name="object 4"/>
            <p:cNvSpPr/>
            <p:nvPr/>
          </p:nvSpPr>
          <p:spPr>
            <a:xfrm>
              <a:off x="0" y="3139058"/>
              <a:ext cx="9119235" cy="3645535"/>
            </a:xfrm>
            <a:custGeom>
              <a:avLst/>
              <a:gdLst/>
              <a:ahLst/>
              <a:cxnLst/>
              <a:rect l="l" t="t" r="r" b="b"/>
              <a:pathLst>
                <a:path w="9119235" h="3645534">
                  <a:moveTo>
                    <a:pt x="1378572" y="1944611"/>
                  </a:moveTo>
                  <a:lnTo>
                    <a:pt x="0" y="1944611"/>
                  </a:lnTo>
                  <a:lnTo>
                    <a:pt x="0" y="2663939"/>
                  </a:lnTo>
                  <a:lnTo>
                    <a:pt x="1378572" y="2663939"/>
                  </a:lnTo>
                  <a:lnTo>
                    <a:pt x="1378572" y="1944611"/>
                  </a:lnTo>
                  <a:close/>
                </a:path>
                <a:path w="9119235" h="3645534">
                  <a:moveTo>
                    <a:pt x="1378572" y="1153668"/>
                  </a:moveTo>
                  <a:lnTo>
                    <a:pt x="0" y="1153668"/>
                  </a:lnTo>
                  <a:lnTo>
                    <a:pt x="0" y="1729740"/>
                  </a:lnTo>
                  <a:lnTo>
                    <a:pt x="1378572" y="1729740"/>
                  </a:lnTo>
                  <a:lnTo>
                    <a:pt x="1378572" y="1153668"/>
                  </a:lnTo>
                  <a:close/>
                </a:path>
                <a:path w="9119235" h="3645534">
                  <a:moveTo>
                    <a:pt x="1378572" y="504444"/>
                  </a:moveTo>
                  <a:lnTo>
                    <a:pt x="0" y="504444"/>
                  </a:lnTo>
                  <a:lnTo>
                    <a:pt x="0" y="937260"/>
                  </a:lnTo>
                  <a:lnTo>
                    <a:pt x="1378572" y="937260"/>
                  </a:lnTo>
                  <a:lnTo>
                    <a:pt x="1378572" y="504444"/>
                  </a:lnTo>
                  <a:close/>
                </a:path>
                <a:path w="9119235" h="3645534">
                  <a:moveTo>
                    <a:pt x="1378572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1378572" y="288036"/>
                  </a:lnTo>
                  <a:lnTo>
                    <a:pt x="1378572" y="0"/>
                  </a:lnTo>
                  <a:close/>
                </a:path>
                <a:path w="9119235" h="3645534">
                  <a:moveTo>
                    <a:pt x="9118968" y="2926080"/>
                  </a:moveTo>
                  <a:lnTo>
                    <a:pt x="0" y="2926080"/>
                  </a:lnTo>
                  <a:lnTo>
                    <a:pt x="0" y="3645408"/>
                  </a:lnTo>
                  <a:lnTo>
                    <a:pt x="9118968" y="3645408"/>
                  </a:lnTo>
                  <a:lnTo>
                    <a:pt x="9118968" y="2926080"/>
                  </a:lnTo>
                  <a:close/>
                </a:path>
                <a:path w="9119235" h="3645534">
                  <a:moveTo>
                    <a:pt x="9118981" y="1944611"/>
                  </a:moveTo>
                  <a:lnTo>
                    <a:pt x="8902573" y="1944611"/>
                  </a:lnTo>
                  <a:lnTo>
                    <a:pt x="8902573" y="2663939"/>
                  </a:lnTo>
                  <a:lnTo>
                    <a:pt x="9118981" y="2663939"/>
                  </a:lnTo>
                  <a:lnTo>
                    <a:pt x="9118981" y="1944611"/>
                  </a:lnTo>
                  <a:close/>
                </a:path>
                <a:path w="9119235" h="3645534">
                  <a:moveTo>
                    <a:pt x="9118981" y="1153668"/>
                  </a:moveTo>
                  <a:lnTo>
                    <a:pt x="8902573" y="1153668"/>
                  </a:lnTo>
                  <a:lnTo>
                    <a:pt x="8902573" y="1729740"/>
                  </a:lnTo>
                  <a:lnTo>
                    <a:pt x="9118981" y="1729740"/>
                  </a:lnTo>
                  <a:lnTo>
                    <a:pt x="9118981" y="1153668"/>
                  </a:lnTo>
                  <a:close/>
                </a:path>
                <a:path w="9119235" h="3645534">
                  <a:moveTo>
                    <a:pt x="9118981" y="504444"/>
                  </a:moveTo>
                  <a:lnTo>
                    <a:pt x="8902573" y="504444"/>
                  </a:lnTo>
                  <a:lnTo>
                    <a:pt x="8902573" y="937260"/>
                  </a:lnTo>
                  <a:lnTo>
                    <a:pt x="9118981" y="937260"/>
                  </a:lnTo>
                  <a:lnTo>
                    <a:pt x="9118981" y="504444"/>
                  </a:lnTo>
                  <a:close/>
                </a:path>
                <a:path w="9119235" h="3645534">
                  <a:moveTo>
                    <a:pt x="9118981" y="0"/>
                  </a:moveTo>
                  <a:lnTo>
                    <a:pt x="8902573" y="0"/>
                  </a:lnTo>
                  <a:lnTo>
                    <a:pt x="8902573" y="288036"/>
                  </a:lnTo>
                  <a:lnTo>
                    <a:pt x="9118981" y="288036"/>
                  </a:lnTo>
                  <a:lnTo>
                    <a:pt x="9118981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378585" y="1627238"/>
              <a:ext cx="7524115" cy="4608830"/>
            </a:xfrm>
            <a:custGeom>
              <a:avLst/>
              <a:gdLst/>
              <a:ahLst/>
              <a:cxnLst/>
              <a:rect l="l" t="t" r="r" b="b"/>
              <a:pathLst>
                <a:path w="7524115" h="4608830">
                  <a:moveTo>
                    <a:pt x="7523988" y="0"/>
                  </a:moveTo>
                  <a:lnTo>
                    <a:pt x="0" y="0"/>
                  </a:lnTo>
                  <a:lnTo>
                    <a:pt x="0" y="4608576"/>
                  </a:lnTo>
                  <a:lnTo>
                    <a:pt x="7523988" y="4608576"/>
                  </a:lnTo>
                  <a:lnTo>
                    <a:pt x="75239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00200" y="2129384"/>
            <a:ext cx="6559296" cy="382989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45"/>
              </a:spcBef>
            </a:pPr>
            <a:r>
              <a:rPr sz="3200" b="1" spc="-305" dirty="0">
                <a:latin typeface="Arial"/>
                <a:cs typeface="Arial"/>
              </a:rPr>
              <a:t>Coordinadora: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3200" spc="-245" dirty="0">
                <a:latin typeface="Arial MT"/>
                <a:cs typeface="Arial MT"/>
              </a:rPr>
              <a:t>Dra.</a:t>
            </a:r>
            <a:r>
              <a:rPr sz="3200" spc="-325" dirty="0">
                <a:latin typeface="Arial MT"/>
                <a:cs typeface="Arial MT"/>
              </a:rPr>
              <a:t> </a:t>
            </a:r>
            <a:r>
              <a:rPr lang="es-ES" sz="3200" spc="-280" dirty="0">
                <a:latin typeface="Arial MT"/>
                <a:cs typeface="Arial MT"/>
              </a:rPr>
              <a:t>Leticia Álvaro Lorente</a:t>
            </a: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lang="es-ES" sz="3200" u="sng" spc="-32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</a:rPr>
              <a:t>lalvaro@ucm.es</a:t>
            </a:r>
            <a:endParaRPr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320"/>
              </a:spcBef>
            </a:pPr>
            <a:endParaRPr sz="32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3200" b="1" spc="-290" dirty="0">
                <a:latin typeface="Arial"/>
                <a:cs typeface="Arial"/>
              </a:rPr>
              <a:t>Reunión:</a:t>
            </a:r>
            <a:endParaRPr sz="32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20"/>
              </a:spcBef>
            </a:pPr>
            <a:r>
              <a:rPr lang="es-ES" sz="2800" spc="-35" dirty="0">
                <a:solidFill>
                  <a:srgbClr val="212121"/>
                </a:solidFill>
                <a:latin typeface="Arial MT"/>
                <a:cs typeface="Arial MT"/>
              </a:rPr>
              <a:t>Martes 16</a:t>
            </a:r>
            <a:r>
              <a:rPr sz="2800" spc="-35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12121"/>
                </a:solidFill>
                <a:latin typeface="Arial MT"/>
                <a:cs typeface="Arial MT"/>
              </a:rPr>
              <a:t>de</a:t>
            </a:r>
            <a:r>
              <a:rPr sz="2800" spc="-30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12121"/>
                </a:solidFill>
                <a:latin typeface="Arial MT"/>
                <a:cs typeface="Arial MT"/>
              </a:rPr>
              <a:t>septiembre</a:t>
            </a:r>
            <a:r>
              <a:rPr sz="2800" spc="-30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12121"/>
                </a:solidFill>
                <a:latin typeface="Arial MT"/>
                <a:cs typeface="Arial MT"/>
              </a:rPr>
              <a:t>a</a:t>
            </a:r>
            <a:r>
              <a:rPr sz="2800" spc="-40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12121"/>
                </a:solidFill>
                <a:latin typeface="Arial MT"/>
                <a:cs typeface="Arial MT"/>
              </a:rPr>
              <a:t>las</a:t>
            </a:r>
            <a:r>
              <a:rPr sz="2800" spc="-45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12121"/>
                </a:solidFill>
                <a:latin typeface="Arial MT"/>
                <a:cs typeface="Arial MT"/>
              </a:rPr>
              <a:t>1</a:t>
            </a:r>
            <a:r>
              <a:rPr lang="es-ES" sz="2800" dirty="0">
                <a:solidFill>
                  <a:srgbClr val="212121"/>
                </a:solidFill>
                <a:latin typeface="Arial MT"/>
                <a:cs typeface="Arial MT"/>
              </a:rPr>
              <a:t>3:00</a:t>
            </a:r>
            <a:r>
              <a:rPr sz="2800" spc="-5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12121"/>
                </a:solidFill>
                <a:latin typeface="Arial MT"/>
                <a:cs typeface="Arial MT"/>
              </a:rPr>
              <a:t>hrs.</a:t>
            </a:r>
            <a:r>
              <a:rPr sz="2800" spc="-40" dirty="0">
                <a:solidFill>
                  <a:srgbClr val="212121"/>
                </a:solidFill>
                <a:latin typeface="Arial MT"/>
                <a:cs typeface="Arial MT"/>
              </a:rPr>
              <a:t> </a:t>
            </a:r>
            <a:r>
              <a:rPr lang="es-ES" sz="2800" spc="-40" dirty="0">
                <a:solidFill>
                  <a:srgbClr val="212121"/>
                </a:solidFill>
                <a:latin typeface="Arial MT"/>
                <a:cs typeface="Arial MT"/>
              </a:rPr>
              <a:t>Aula 20 A.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0" dirty="0">
                <a:latin typeface="Arial MT"/>
                <a:cs typeface="Arial MT"/>
              </a:rPr>
              <a:t>4</a:t>
            </a:r>
            <a:r>
              <a:rPr sz="4800" b="0" spc="-10" dirty="0">
                <a:latin typeface="Arial MT"/>
                <a:cs typeface="Arial MT"/>
              </a:rPr>
              <a:t>º</a:t>
            </a:r>
            <a:r>
              <a:rPr sz="4800" b="0" spc="-955" dirty="0">
                <a:latin typeface="Arial MT"/>
                <a:cs typeface="Arial MT"/>
              </a:rPr>
              <a:t> </a:t>
            </a:r>
            <a:r>
              <a:rPr sz="4800" b="0" spc="-545" dirty="0">
                <a:latin typeface="Arial MT"/>
                <a:cs typeface="Arial MT"/>
              </a:rPr>
              <a:t>d</a:t>
            </a:r>
            <a:r>
              <a:rPr sz="4800" b="0" spc="-30" dirty="0">
                <a:latin typeface="Arial MT"/>
                <a:cs typeface="Arial MT"/>
              </a:rPr>
              <a:t>e</a:t>
            </a:r>
            <a:r>
              <a:rPr sz="4800" b="0" spc="-950" dirty="0">
                <a:latin typeface="Arial MT"/>
                <a:cs typeface="Arial MT"/>
              </a:rPr>
              <a:t> </a:t>
            </a:r>
            <a:r>
              <a:rPr sz="4800" b="0" spc="-530" dirty="0">
                <a:latin typeface="Arial MT"/>
                <a:cs typeface="Arial MT"/>
              </a:rPr>
              <a:t>L</a:t>
            </a:r>
            <a:r>
              <a:rPr sz="4800" b="0" spc="-535" dirty="0">
                <a:latin typeface="Arial MT"/>
                <a:cs typeface="Arial MT"/>
              </a:rPr>
              <a:t>og</a:t>
            </a:r>
            <a:r>
              <a:rPr sz="4800" b="0" spc="-515" dirty="0">
                <a:latin typeface="Arial MT"/>
                <a:cs typeface="Arial MT"/>
              </a:rPr>
              <a:t>ope</a:t>
            </a:r>
            <a:r>
              <a:rPr sz="4800" b="0" spc="-535" dirty="0">
                <a:latin typeface="Arial MT"/>
                <a:cs typeface="Arial MT"/>
              </a:rPr>
              <a:t>d</a:t>
            </a:r>
            <a:r>
              <a:rPr sz="4800" b="0" spc="-505" dirty="0">
                <a:latin typeface="Arial MT"/>
                <a:cs typeface="Arial MT"/>
              </a:rPr>
              <a:t>i</a:t>
            </a:r>
            <a:r>
              <a:rPr sz="4800" b="0" spc="-20" dirty="0">
                <a:latin typeface="Arial MT"/>
                <a:cs typeface="Arial MT"/>
              </a:rPr>
              <a:t>a</a:t>
            </a:r>
            <a:r>
              <a:rPr sz="4800" b="0" spc="-910" dirty="0">
                <a:latin typeface="Arial MT"/>
                <a:cs typeface="Arial MT"/>
              </a:rPr>
              <a:t> </a:t>
            </a:r>
            <a:r>
              <a:rPr sz="4800" b="0" dirty="0">
                <a:latin typeface="Arial MT"/>
                <a:cs typeface="Arial MT"/>
              </a:rPr>
              <a:t>y</a:t>
            </a:r>
            <a:r>
              <a:rPr sz="4800" b="0" spc="-980" dirty="0">
                <a:latin typeface="Arial MT"/>
                <a:cs typeface="Arial MT"/>
              </a:rPr>
              <a:t> </a:t>
            </a:r>
            <a:r>
              <a:rPr sz="4800" b="0" spc="-520" dirty="0">
                <a:latin typeface="Arial MT"/>
                <a:cs typeface="Arial MT"/>
              </a:rPr>
              <a:t>4</a:t>
            </a:r>
            <a:r>
              <a:rPr sz="4800" b="0" spc="-10" dirty="0">
                <a:latin typeface="Arial MT"/>
                <a:cs typeface="Arial MT"/>
              </a:rPr>
              <a:t>º</a:t>
            </a:r>
            <a:r>
              <a:rPr sz="4800" b="0" spc="-950" dirty="0">
                <a:latin typeface="Arial MT"/>
                <a:cs typeface="Arial MT"/>
              </a:rPr>
              <a:t> </a:t>
            </a:r>
            <a:r>
              <a:rPr sz="4800" b="0" spc="-545" dirty="0">
                <a:latin typeface="Arial MT"/>
                <a:cs typeface="Arial MT"/>
              </a:rPr>
              <a:t>d</a:t>
            </a:r>
            <a:r>
              <a:rPr sz="4800" b="0" spc="-30" dirty="0">
                <a:latin typeface="Arial MT"/>
                <a:cs typeface="Arial MT"/>
              </a:rPr>
              <a:t>e</a:t>
            </a:r>
            <a:r>
              <a:rPr sz="4800" b="0" spc="-944" dirty="0">
                <a:latin typeface="Arial MT"/>
                <a:cs typeface="Arial MT"/>
              </a:rPr>
              <a:t> </a:t>
            </a:r>
            <a:r>
              <a:rPr sz="4800" b="0" spc="-509" dirty="0">
                <a:latin typeface="Arial MT"/>
                <a:cs typeface="Arial MT"/>
              </a:rPr>
              <a:t>D</a:t>
            </a:r>
            <a:r>
              <a:rPr sz="4800" b="0" spc="-535" dirty="0">
                <a:latin typeface="Arial MT"/>
                <a:cs typeface="Arial MT"/>
              </a:rPr>
              <a:t>ob</a:t>
            </a:r>
            <a:r>
              <a:rPr sz="4800" b="0" spc="-515" dirty="0">
                <a:latin typeface="Arial MT"/>
                <a:cs typeface="Arial MT"/>
              </a:rPr>
              <a:t>l</a:t>
            </a:r>
            <a:r>
              <a:rPr sz="4800" b="0" spc="-20" dirty="0">
                <a:latin typeface="Arial MT"/>
                <a:cs typeface="Arial MT"/>
              </a:rPr>
              <a:t>e</a:t>
            </a:r>
            <a:r>
              <a:rPr sz="4800" b="0" spc="-944" dirty="0">
                <a:latin typeface="Arial MT"/>
                <a:cs typeface="Arial MT"/>
              </a:rPr>
              <a:t> </a:t>
            </a:r>
            <a:r>
              <a:rPr sz="4800" b="0" spc="-540" dirty="0">
                <a:latin typeface="Arial MT"/>
                <a:cs typeface="Arial MT"/>
              </a:rPr>
              <a:t>Gr</a:t>
            </a:r>
            <a:r>
              <a:rPr sz="4800" b="0" spc="-555" dirty="0">
                <a:latin typeface="Arial MT"/>
                <a:cs typeface="Arial MT"/>
              </a:rPr>
              <a:t>ad</a:t>
            </a:r>
            <a:r>
              <a:rPr sz="4800" b="0" spc="-40" dirty="0">
                <a:latin typeface="Arial MT"/>
                <a:cs typeface="Arial MT"/>
              </a:rPr>
              <a:t>o</a:t>
            </a:r>
            <a:endParaRPr sz="48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627238"/>
            <a:ext cx="9119235" cy="5157470"/>
            <a:chOff x="0" y="1627238"/>
            <a:chExt cx="9119235" cy="5157470"/>
          </a:xfrm>
        </p:grpSpPr>
        <p:sp>
          <p:nvSpPr>
            <p:cNvPr id="4" name="object 4"/>
            <p:cNvSpPr/>
            <p:nvPr/>
          </p:nvSpPr>
          <p:spPr>
            <a:xfrm>
              <a:off x="0" y="3139058"/>
              <a:ext cx="9119235" cy="3645535"/>
            </a:xfrm>
            <a:custGeom>
              <a:avLst/>
              <a:gdLst/>
              <a:ahLst/>
              <a:cxnLst/>
              <a:rect l="l" t="t" r="r" b="b"/>
              <a:pathLst>
                <a:path w="9119235" h="3645534">
                  <a:moveTo>
                    <a:pt x="1378572" y="1944611"/>
                  </a:moveTo>
                  <a:lnTo>
                    <a:pt x="0" y="1944611"/>
                  </a:lnTo>
                  <a:lnTo>
                    <a:pt x="0" y="2663939"/>
                  </a:lnTo>
                  <a:lnTo>
                    <a:pt x="1378572" y="2663939"/>
                  </a:lnTo>
                  <a:lnTo>
                    <a:pt x="1378572" y="1944611"/>
                  </a:lnTo>
                  <a:close/>
                </a:path>
                <a:path w="9119235" h="3645534">
                  <a:moveTo>
                    <a:pt x="1378572" y="1153668"/>
                  </a:moveTo>
                  <a:lnTo>
                    <a:pt x="0" y="1153668"/>
                  </a:lnTo>
                  <a:lnTo>
                    <a:pt x="0" y="1729740"/>
                  </a:lnTo>
                  <a:lnTo>
                    <a:pt x="1378572" y="1729740"/>
                  </a:lnTo>
                  <a:lnTo>
                    <a:pt x="1378572" y="1153668"/>
                  </a:lnTo>
                  <a:close/>
                </a:path>
                <a:path w="9119235" h="3645534">
                  <a:moveTo>
                    <a:pt x="1378572" y="504444"/>
                  </a:moveTo>
                  <a:lnTo>
                    <a:pt x="0" y="504444"/>
                  </a:lnTo>
                  <a:lnTo>
                    <a:pt x="0" y="937260"/>
                  </a:lnTo>
                  <a:lnTo>
                    <a:pt x="1378572" y="937260"/>
                  </a:lnTo>
                  <a:lnTo>
                    <a:pt x="1378572" y="504444"/>
                  </a:lnTo>
                  <a:close/>
                </a:path>
                <a:path w="9119235" h="3645534">
                  <a:moveTo>
                    <a:pt x="1378572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1378572" y="288036"/>
                  </a:lnTo>
                  <a:lnTo>
                    <a:pt x="1378572" y="0"/>
                  </a:lnTo>
                  <a:close/>
                </a:path>
                <a:path w="9119235" h="3645534">
                  <a:moveTo>
                    <a:pt x="9118968" y="2926080"/>
                  </a:moveTo>
                  <a:lnTo>
                    <a:pt x="0" y="2926080"/>
                  </a:lnTo>
                  <a:lnTo>
                    <a:pt x="0" y="3645408"/>
                  </a:lnTo>
                  <a:lnTo>
                    <a:pt x="9118968" y="3645408"/>
                  </a:lnTo>
                  <a:lnTo>
                    <a:pt x="9118968" y="2926080"/>
                  </a:lnTo>
                  <a:close/>
                </a:path>
                <a:path w="9119235" h="3645534">
                  <a:moveTo>
                    <a:pt x="9118981" y="1944611"/>
                  </a:moveTo>
                  <a:lnTo>
                    <a:pt x="8902573" y="1944611"/>
                  </a:lnTo>
                  <a:lnTo>
                    <a:pt x="8902573" y="2663939"/>
                  </a:lnTo>
                  <a:lnTo>
                    <a:pt x="9118981" y="2663939"/>
                  </a:lnTo>
                  <a:lnTo>
                    <a:pt x="9118981" y="1944611"/>
                  </a:lnTo>
                  <a:close/>
                </a:path>
                <a:path w="9119235" h="3645534">
                  <a:moveTo>
                    <a:pt x="9118981" y="1153668"/>
                  </a:moveTo>
                  <a:lnTo>
                    <a:pt x="8902573" y="1153668"/>
                  </a:lnTo>
                  <a:lnTo>
                    <a:pt x="8902573" y="1729740"/>
                  </a:lnTo>
                  <a:lnTo>
                    <a:pt x="9118981" y="1729740"/>
                  </a:lnTo>
                  <a:lnTo>
                    <a:pt x="9118981" y="1153668"/>
                  </a:lnTo>
                  <a:close/>
                </a:path>
                <a:path w="9119235" h="3645534">
                  <a:moveTo>
                    <a:pt x="9118981" y="504444"/>
                  </a:moveTo>
                  <a:lnTo>
                    <a:pt x="8902573" y="504444"/>
                  </a:lnTo>
                  <a:lnTo>
                    <a:pt x="8902573" y="937260"/>
                  </a:lnTo>
                  <a:lnTo>
                    <a:pt x="9118981" y="937260"/>
                  </a:lnTo>
                  <a:lnTo>
                    <a:pt x="9118981" y="504444"/>
                  </a:lnTo>
                  <a:close/>
                </a:path>
                <a:path w="9119235" h="3645534">
                  <a:moveTo>
                    <a:pt x="9118981" y="0"/>
                  </a:moveTo>
                  <a:lnTo>
                    <a:pt x="8902573" y="0"/>
                  </a:lnTo>
                  <a:lnTo>
                    <a:pt x="8902573" y="288036"/>
                  </a:lnTo>
                  <a:lnTo>
                    <a:pt x="9118981" y="288036"/>
                  </a:lnTo>
                  <a:lnTo>
                    <a:pt x="9118981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378585" y="1627238"/>
              <a:ext cx="7524115" cy="4608830"/>
            </a:xfrm>
            <a:custGeom>
              <a:avLst/>
              <a:gdLst/>
              <a:ahLst/>
              <a:cxnLst/>
              <a:rect l="l" t="t" r="r" b="b"/>
              <a:pathLst>
                <a:path w="7524115" h="4608830">
                  <a:moveTo>
                    <a:pt x="7523988" y="0"/>
                  </a:moveTo>
                  <a:lnTo>
                    <a:pt x="0" y="0"/>
                  </a:lnTo>
                  <a:lnTo>
                    <a:pt x="0" y="4608576"/>
                  </a:lnTo>
                  <a:lnTo>
                    <a:pt x="7523988" y="4608576"/>
                  </a:lnTo>
                  <a:lnTo>
                    <a:pt x="75239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00200" y="2101951"/>
            <a:ext cx="7055992" cy="3710631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3200" b="1" spc="-10" dirty="0">
                <a:latin typeface="Calibri"/>
                <a:cs typeface="Calibri"/>
              </a:rPr>
              <a:t>Coordinadoras:</a:t>
            </a: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3200" dirty="0">
                <a:latin typeface="Calibri"/>
                <a:cs typeface="Calibri"/>
              </a:rPr>
              <a:t>Dra</a:t>
            </a:r>
            <a:r>
              <a:rPr lang="es-ES" sz="3200" dirty="0">
                <a:latin typeface="Calibri"/>
                <a:cs typeface="Calibri"/>
              </a:rPr>
              <a:t>s</a:t>
            </a:r>
            <a:r>
              <a:rPr sz="3200" dirty="0">
                <a:latin typeface="Calibri"/>
                <a:cs typeface="Calibri"/>
              </a:rPr>
              <a:t>.</a:t>
            </a:r>
            <a:r>
              <a:rPr sz="3200" spc="-90" dirty="0">
                <a:latin typeface="Calibri"/>
                <a:cs typeface="Calibri"/>
              </a:rPr>
              <a:t> </a:t>
            </a:r>
            <a:r>
              <a:rPr sz="3200" spc="-35" dirty="0">
                <a:latin typeface="Calibri"/>
                <a:cs typeface="Calibri"/>
              </a:rPr>
              <a:t>Teresa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Simón</a:t>
            </a:r>
            <a:r>
              <a:rPr sz="3200" spc="-9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y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lang="es-ES" sz="3200" spc="-70" dirty="0">
                <a:latin typeface="Calibri"/>
                <a:cs typeface="Calibri"/>
              </a:rPr>
              <a:t>Estíbaliz </a:t>
            </a:r>
            <a:r>
              <a:rPr lang="es-ES" sz="3200" spc="-70" dirty="0" err="1">
                <a:latin typeface="Calibri"/>
                <a:cs typeface="Calibri"/>
              </a:rPr>
              <a:t>Terradillos</a:t>
            </a: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3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tsimon@ucm.es</a:t>
            </a:r>
            <a:r>
              <a:rPr sz="3200" spc="-1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y</a:t>
            </a:r>
            <a:r>
              <a:rPr sz="3200" spc="-55" dirty="0">
                <a:latin typeface="Calibri"/>
                <a:cs typeface="Calibri"/>
              </a:rPr>
              <a:t> </a:t>
            </a:r>
            <a:r>
              <a:rPr lang="es-ES" sz="3200" spc="-55" dirty="0">
                <a:latin typeface="Calibri"/>
                <a:cs typeface="Calibri"/>
                <a:hlinkClick r:id="rId3"/>
              </a:rPr>
              <a:t>mterradi@ucm.es</a:t>
            </a:r>
            <a:endParaRPr lang="es-ES" sz="3200" spc="-55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45"/>
              </a:spcBef>
            </a:pP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b="1" spc="-10" dirty="0">
                <a:latin typeface="Calibri"/>
                <a:cs typeface="Calibri"/>
              </a:rPr>
              <a:t>Reunión:</a:t>
            </a:r>
            <a:endParaRPr sz="3200" b="1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latin typeface="Calibri"/>
                <a:cs typeface="Calibri"/>
              </a:rPr>
              <a:t>Martes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1</a:t>
            </a:r>
            <a:r>
              <a:rPr lang="es-ES" sz="3200" dirty="0">
                <a:latin typeface="Calibri"/>
                <a:cs typeface="Calibri"/>
              </a:rPr>
              <a:t>6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de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septiembre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las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13</a:t>
            </a:r>
            <a:r>
              <a:rPr lang="es-ES" sz="3200" dirty="0">
                <a:latin typeface="Calibri"/>
                <a:cs typeface="Calibri"/>
              </a:rPr>
              <a:t>:00 </a:t>
            </a:r>
            <a:r>
              <a:rPr sz="3200" dirty="0">
                <a:latin typeface="Calibri"/>
                <a:cs typeface="Calibri"/>
              </a:rPr>
              <a:t>h</a:t>
            </a:r>
            <a:r>
              <a:rPr lang="es-ES" sz="3200" dirty="0" err="1">
                <a:latin typeface="Calibri"/>
                <a:cs typeface="Calibri"/>
              </a:rPr>
              <a:t>rs</a:t>
            </a:r>
            <a:r>
              <a:rPr sz="3200" dirty="0">
                <a:latin typeface="Calibri"/>
                <a:cs typeface="Calibri"/>
              </a:rPr>
              <a:t>.</a:t>
            </a:r>
            <a:r>
              <a:rPr sz="3200" spc="-2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Aula</a:t>
            </a:r>
            <a:r>
              <a:rPr sz="3200" spc="-35" dirty="0">
                <a:latin typeface="Calibri"/>
                <a:cs typeface="Calibri"/>
              </a:rPr>
              <a:t> </a:t>
            </a:r>
            <a:r>
              <a:rPr lang="es-ES" sz="3200" spc="-25" dirty="0">
                <a:latin typeface="Calibri"/>
                <a:cs typeface="Calibri"/>
              </a:rPr>
              <a:t>22</a:t>
            </a:r>
            <a:r>
              <a:rPr sz="3200" spc="-25" dirty="0">
                <a:latin typeface="Calibri"/>
                <a:cs typeface="Calibri"/>
              </a:rPr>
              <a:t>.</a:t>
            </a:r>
            <a:endParaRPr sz="32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3680" rIns="0" bIns="0" rtlCol="0">
            <a:spAutoFit/>
          </a:bodyPr>
          <a:lstStyle/>
          <a:p>
            <a:pPr marL="3168015" marR="5080" indent="-2641600">
              <a:lnSpc>
                <a:spcPct val="100000"/>
              </a:lnSpc>
              <a:spcBef>
                <a:spcPts val="100"/>
              </a:spcBef>
            </a:pPr>
            <a:r>
              <a:rPr dirty="0"/>
              <a:t>Oficina</a:t>
            </a:r>
            <a:r>
              <a:rPr spc="-30" dirty="0"/>
              <a:t> </a:t>
            </a:r>
            <a:r>
              <a:rPr dirty="0"/>
              <a:t>de</a:t>
            </a:r>
            <a:r>
              <a:rPr spc="-30" dirty="0"/>
              <a:t> </a:t>
            </a:r>
            <a:r>
              <a:rPr dirty="0"/>
              <a:t>Relaciones</a:t>
            </a:r>
            <a:r>
              <a:rPr spc="-30" dirty="0"/>
              <a:t> </a:t>
            </a:r>
            <a:r>
              <a:rPr dirty="0"/>
              <a:t>Exteriores</a:t>
            </a:r>
            <a:r>
              <a:rPr spc="-40" dirty="0"/>
              <a:t> </a:t>
            </a:r>
            <a:r>
              <a:rPr spc="-50" dirty="0"/>
              <a:t>y </a:t>
            </a:r>
            <a:r>
              <a:rPr spc="-10" dirty="0"/>
              <a:t>Prácticum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539750" cy="719455"/>
          </a:xfrm>
          <a:custGeom>
            <a:avLst/>
            <a:gdLst/>
            <a:ahLst/>
            <a:cxnLst/>
            <a:rect l="l" t="t" r="r" b="b"/>
            <a:pathLst>
              <a:path w="539750" h="719454">
                <a:moveTo>
                  <a:pt x="539496" y="0"/>
                </a:moveTo>
                <a:lnTo>
                  <a:pt x="0" y="0"/>
                </a:lnTo>
                <a:lnTo>
                  <a:pt x="0" y="719328"/>
                </a:lnTo>
                <a:lnTo>
                  <a:pt x="539496" y="719328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539750" cy="576580"/>
          </a:xfrm>
          <a:custGeom>
            <a:avLst/>
            <a:gdLst/>
            <a:ahLst/>
            <a:cxnLst/>
            <a:rect l="l" t="t" r="r" b="b"/>
            <a:pathLst>
              <a:path w="539750" h="576579">
                <a:moveTo>
                  <a:pt x="539496" y="0"/>
                </a:moveTo>
                <a:lnTo>
                  <a:pt x="0" y="0"/>
                </a:lnTo>
                <a:lnTo>
                  <a:pt x="0" y="576071"/>
                </a:lnTo>
                <a:lnTo>
                  <a:pt x="539496" y="576071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539750" cy="433070"/>
          </a:xfrm>
          <a:custGeom>
            <a:avLst/>
            <a:gdLst/>
            <a:ahLst/>
            <a:cxnLst/>
            <a:rect l="l" t="t" r="r" b="b"/>
            <a:pathLst>
              <a:path w="539750" h="433070">
                <a:moveTo>
                  <a:pt x="539496" y="0"/>
                </a:moveTo>
                <a:lnTo>
                  <a:pt x="0" y="0"/>
                </a:lnTo>
                <a:lnTo>
                  <a:pt x="0" y="432815"/>
                </a:lnTo>
                <a:lnTo>
                  <a:pt x="539496" y="432815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539750" cy="288290"/>
          </a:xfrm>
          <a:custGeom>
            <a:avLst/>
            <a:gdLst/>
            <a:ahLst/>
            <a:cxnLst/>
            <a:rect l="l" t="t" r="r" b="b"/>
            <a:pathLst>
              <a:path w="539750" h="288289">
                <a:moveTo>
                  <a:pt x="539496" y="0"/>
                </a:moveTo>
                <a:lnTo>
                  <a:pt x="0" y="0"/>
                </a:lnTo>
                <a:lnTo>
                  <a:pt x="0" y="288036"/>
                </a:lnTo>
                <a:lnTo>
                  <a:pt x="539496" y="288036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66621" y="2376042"/>
            <a:ext cx="3405353" cy="29443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 dirty="0" err="1">
                <a:latin typeface="Calibri"/>
                <a:cs typeface="Calibri"/>
              </a:rPr>
              <a:t>Vicedecan</a:t>
            </a:r>
            <a:r>
              <a:rPr lang="es-ES" sz="2400" b="1" dirty="0">
                <a:latin typeface="Calibri"/>
                <a:cs typeface="Calibri"/>
              </a:rPr>
              <a:t>a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Relaciones </a:t>
            </a:r>
            <a:r>
              <a:rPr sz="2400" b="1" dirty="0">
                <a:latin typeface="Calibri"/>
                <a:cs typeface="Calibri"/>
              </a:rPr>
              <a:t>Exteriores</a:t>
            </a:r>
            <a:r>
              <a:rPr sz="2400" b="1" spc="-105" dirty="0">
                <a:latin typeface="Calibri"/>
                <a:cs typeface="Calibri"/>
              </a:rPr>
              <a:t> </a:t>
            </a:r>
            <a:r>
              <a:rPr sz="2400" b="1" spc="-50" dirty="0">
                <a:latin typeface="Calibri"/>
                <a:cs typeface="Calibri"/>
              </a:rPr>
              <a:t>y</a:t>
            </a:r>
            <a:endParaRPr sz="24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 dirty="0" err="1">
                <a:latin typeface="Calibri"/>
                <a:cs typeface="Calibri"/>
              </a:rPr>
              <a:t>Coordinador</a:t>
            </a:r>
            <a:r>
              <a:rPr lang="es-ES" sz="2400" b="1" dirty="0">
                <a:latin typeface="Calibri"/>
                <a:cs typeface="Calibri"/>
              </a:rPr>
              <a:t>a</a:t>
            </a:r>
            <a:r>
              <a:rPr sz="2400" b="1" spc="-1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Practicum</a:t>
            </a:r>
            <a:endParaRPr sz="24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570"/>
              </a:spcBef>
            </a:pPr>
            <a:r>
              <a:rPr lang="es-ES" sz="2800" b="1" cap="small" dirty="0">
                <a:solidFill>
                  <a:srgbClr val="6F2F9F"/>
                </a:solidFill>
                <a:latin typeface="Calibri"/>
                <a:cs typeface="Calibri"/>
              </a:rPr>
              <a:t>Gloria Castaño collado</a:t>
            </a:r>
            <a:endParaRPr sz="2800" dirty="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885"/>
              </a:spcBef>
            </a:pPr>
            <a:r>
              <a:rPr sz="2000" dirty="0">
                <a:latin typeface="Wingdings"/>
                <a:cs typeface="Wingdings"/>
              </a:rPr>
              <a:t>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3"/>
              </a:rPr>
              <a:t>vdrreepsi@ucm.es</a:t>
            </a:r>
            <a:endParaRPr sz="2000" dirty="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1205"/>
              </a:spcBef>
            </a:pPr>
            <a:r>
              <a:rPr sz="2000" spc="880" dirty="0">
                <a:latin typeface="Arial MT"/>
                <a:cs typeface="Arial MT"/>
              </a:rPr>
              <a:t>🕾</a:t>
            </a:r>
            <a:r>
              <a:rPr sz="2000" spc="330" dirty="0">
                <a:latin typeface="Arial MT"/>
                <a:cs typeface="Arial MT"/>
              </a:rPr>
              <a:t> </a:t>
            </a:r>
            <a:r>
              <a:rPr sz="2000" dirty="0">
                <a:latin typeface="Calibri"/>
                <a:cs typeface="Calibri"/>
              </a:rPr>
              <a:t>(+34)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91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394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3188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38776" y="2376042"/>
            <a:ext cx="3519424" cy="34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865"/>
              </a:lnSpc>
              <a:spcBef>
                <a:spcPts val="100"/>
              </a:spcBef>
            </a:pPr>
            <a:r>
              <a:rPr lang="es-ES" sz="2400" b="1" dirty="0">
                <a:latin typeface="Calibri"/>
                <a:cs typeface="Calibri"/>
              </a:rPr>
              <a:t>Responsable O</a:t>
            </a:r>
            <a:r>
              <a:rPr sz="2400" b="1" dirty="0" err="1">
                <a:latin typeface="Calibri"/>
                <a:cs typeface="Calibri"/>
              </a:rPr>
              <a:t>ficina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10" dirty="0" err="1">
                <a:latin typeface="Calibri"/>
                <a:cs typeface="Calibri"/>
              </a:rPr>
              <a:t>Pr</a:t>
            </a:r>
            <a:r>
              <a:rPr lang="es-ES" sz="2400" b="1" spc="-10" dirty="0" err="1">
                <a:latin typeface="Calibri"/>
                <a:cs typeface="Calibri"/>
              </a:rPr>
              <a:t>ácticas</a:t>
            </a:r>
            <a:r>
              <a:rPr lang="es-ES" sz="2400" b="1" spc="-10" dirty="0">
                <a:latin typeface="Calibri"/>
                <a:cs typeface="Calibri"/>
              </a:rPr>
              <a:t> Externas</a:t>
            </a:r>
            <a:endParaRPr sz="2400" dirty="0">
              <a:latin typeface="Calibri"/>
              <a:cs typeface="Calibri"/>
            </a:endParaRPr>
          </a:p>
          <a:p>
            <a:pPr algn="ctr">
              <a:lnSpc>
                <a:spcPts val="3345"/>
              </a:lnSpc>
            </a:pPr>
            <a:r>
              <a:rPr sz="2800" b="1" cap="small" dirty="0">
                <a:solidFill>
                  <a:srgbClr val="6F2F9F"/>
                </a:solidFill>
                <a:latin typeface="Calibri"/>
                <a:cs typeface="Calibri"/>
              </a:rPr>
              <a:t>Belén</a:t>
            </a:r>
            <a:r>
              <a:rPr sz="2800" b="1" cap="small" spc="5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800" b="1" cap="small" spc="-10" dirty="0">
                <a:solidFill>
                  <a:srgbClr val="6F2F9F"/>
                </a:solidFill>
                <a:latin typeface="Calibri"/>
                <a:cs typeface="Calibri"/>
              </a:rPr>
              <a:t>Martínez</a:t>
            </a:r>
            <a:r>
              <a:rPr lang="es-ES" sz="2800" b="1" cap="small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lang="es-ES" sz="2800" b="1" cap="small" spc="-10" dirty="0" err="1">
                <a:solidFill>
                  <a:srgbClr val="6F2F9F"/>
                </a:solidFill>
                <a:latin typeface="Calibri"/>
                <a:cs typeface="Calibri"/>
              </a:rPr>
              <a:t>fernández</a:t>
            </a:r>
            <a:endParaRPr sz="2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819"/>
              </a:spcBef>
            </a:pPr>
            <a:r>
              <a:rPr sz="1800" dirty="0">
                <a:latin typeface="Wingdings"/>
                <a:cs typeface="Wingdings"/>
              </a:rPr>
              <a:t>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ofpracticum@psi.ucm.es</a:t>
            </a:r>
            <a:endParaRPr lang="es-ES" sz="1800" u="sng" spc="-10"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819"/>
              </a:spcBef>
            </a:pPr>
            <a:r>
              <a:rPr lang="es-ES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</a:rPr>
              <a:t>orepract@ucm.es</a:t>
            </a: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80"/>
              </a:spcBef>
            </a:pPr>
            <a:r>
              <a:rPr sz="1800" spc="790" dirty="0">
                <a:latin typeface="Arial MT"/>
                <a:cs typeface="Arial MT"/>
              </a:rPr>
              <a:t>🕾</a:t>
            </a:r>
            <a:r>
              <a:rPr sz="1800" spc="-120" dirty="0">
                <a:latin typeface="Arial MT"/>
                <a:cs typeface="Arial MT"/>
              </a:rPr>
              <a:t> </a:t>
            </a:r>
            <a:r>
              <a:rPr sz="1800" dirty="0">
                <a:latin typeface="Calibri"/>
                <a:cs typeface="Calibri"/>
              </a:rPr>
              <a:t>(+34)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91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394</a:t>
            </a:r>
            <a:r>
              <a:rPr sz="1800" spc="-20" dirty="0">
                <a:latin typeface="Calibri"/>
                <a:cs typeface="Calibri"/>
              </a:rPr>
              <a:t> 2788</a:t>
            </a: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85"/>
              </a:spcBef>
            </a:pPr>
            <a:r>
              <a:rPr sz="1800" dirty="0">
                <a:latin typeface="Wingdings"/>
                <a:cs typeface="Wingdings"/>
              </a:rPr>
              <a:t></a:t>
            </a:r>
            <a:r>
              <a:rPr sz="1800" spc="-80" dirty="0">
                <a:latin typeface="Times New Roman"/>
                <a:cs typeface="Times New Roman"/>
              </a:rPr>
              <a:t> </a:t>
            </a:r>
            <a:r>
              <a:rPr lang="es-ES" spc="-80" dirty="0">
                <a:latin typeface="Calibri"/>
                <a:cs typeface="Calibri"/>
              </a:rPr>
              <a:t>lunes, </a:t>
            </a:r>
            <a:r>
              <a:rPr sz="1800" dirty="0">
                <a:latin typeface="Calibri"/>
                <a:cs typeface="Calibri"/>
              </a:rPr>
              <a:t>martes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lang="es-ES" spc="-20" dirty="0">
                <a:latin typeface="Calibri"/>
                <a:cs typeface="Calibri"/>
              </a:rPr>
              <a:t>y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 err="1">
                <a:latin typeface="Calibri"/>
                <a:cs typeface="Calibri"/>
              </a:rPr>
              <a:t>jueves</a:t>
            </a:r>
            <a:r>
              <a:rPr sz="1800" dirty="0">
                <a:latin typeface="Calibri"/>
                <a:cs typeface="Calibri"/>
              </a:rPr>
              <a:t>,</a:t>
            </a:r>
            <a:r>
              <a:rPr lang="es-ES" sz="1800" dirty="0">
                <a:latin typeface="Calibri"/>
                <a:cs typeface="Calibri"/>
              </a:rPr>
              <a:t> de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10:00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14:00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1701164"/>
          </a:xfrm>
          <a:custGeom>
            <a:avLst/>
            <a:gdLst/>
            <a:ahLst/>
            <a:cxnLst/>
            <a:rect l="l" t="t" r="r" b="b"/>
            <a:pathLst>
              <a:path w="9144000" h="1701164">
                <a:moveTo>
                  <a:pt x="9144000" y="0"/>
                </a:moveTo>
                <a:lnTo>
                  <a:pt x="0" y="0"/>
                </a:lnTo>
                <a:lnTo>
                  <a:pt x="0" y="1700784"/>
                </a:lnTo>
                <a:lnTo>
                  <a:pt x="9144000" y="1700784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539750" cy="719455"/>
          </a:xfrm>
          <a:custGeom>
            <a:avLst/>
            <a:gdLst/>
            <a:ahLst/>
            <a:cxnLst/>
            <a:rect l="l" t="t" r="r" b="b"/>
            <a:pathLst>
              <a:path w="539750" h="719454">
                <a:moveTo>
                  <a:pt x="539496" y="0"/>
                </a:moveTo>
                <a:lnTo>
                  <a:pt x="0" y="0"/>
                </a:lnTo>
                <a:lnTo>
                  <a:pt x="0" y="719328"/>
                </a:lnTo>
                <a:lnTo>
                  <a:pt x="539496" y="719328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539750" cy="576580"/>
          </a:xfrm>
          <a:custGeom>
            <a:avLst/>
            <a:gdLst/>
            <a:ahLst/>
            <a:cxnLst/>
            <a:rect l="l" t="t" r="r" b="b"/>
            <a:pathLst>
              <a:path w="539750" h="576579">
                <a:moveTo>
                  <a:pt x="539496" y="0"/>
                </a:moveTo>
                <a:lnTo>
                  <a:pt x="0" y="0"/>
                </a:lnTo>
                <a:lnTo>
                  <a:pt x="0" y="576071"/>
                </a:lnTo>
                <a:lnTo>
                  <a:pt x="539496" y="576071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539750" cy="433070"/>
          </a:xfrm>
          <a:custGeom>
            <a:avLst/>
            <a:gdLst/>
            <a:ahLst/>
            <a:cxnLst/>
            <a:rect l="l" t="t" r="r" b="b"/>
            <a:pathLst>
              <a:path w="539750" h="433070">
                <a:moveTo>
                  <a:pt x="539496" y="0"/>
                </a:moveTo>
                <a:lnTo>
                  <a:pt x="0" y="0"/>
                </a:lnTo>
                <a:lnTo>
                  <a:pt x="0" y="432815"/>
                </a:lnTo>
                <a:lnTo>
                  <a:pt x="539496" y="432815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539750" cy="288290"/>
          </a:xfrm>
          <a:custGeom>
            <a:avLst/>
            <a:gdLst/>
            <a:ahLst/>
            <a:cxnLst/>
            <a:rect l="l" t="t" r="r" b="b"/>
            <a:pathLst>
              <a:path w="539750" h="288289">
                <a:moveTo>
                  <a:pt x="539496" y="0"/>
                </a:moveTo>
                <a:lnTo>
                  <a:pt x="0" y="0"/>
                </a:lnTo>
                <a:lnTo>
                  <a:pt x="0" y="288036"/>
                </a:lnTo>
                <a:lnTo>
                  <a:pt x="539496" y="288036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713926" y="2155131"/>
            <a:ext cx="371602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7640" marR="5080" indent="-155575">
              <a:lnSpc>
                <a:spcPct val="100000"/>
              </a:lnSpc>
              <a:spcBef>
                <a:spcPts val="105"/>
              </a:spcBef>
            </a:pPr>
            <a:r>
              <a:rPr sz="4000" dirty="0">
                <a:solidFill>
                  <a:srgbClr val="000000"/>
                </a:solidFill>
                <a:latin typeface="Calibri"/>
                <a:cs typeface="Calibri"/>
              </a:rPr>
              <a:t>Muchas </a:t>
            </a:r>
            <a:r>
              <a:rPr sz="4000" spc="-20" dirty="0">
                <a:solidFill>
                  <a:srgbClr val="000000"/>
                </a:solidFill>
                <a:latin typeface="Calibri"/>
                <a:cs typeface="Calibri"/>
              </a:rPr>
              <a:t>gracias, 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40788" y="174879"/>
            <a:ext cx="4662296" cy="128841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14500" y="3067175"/>
            <a:ext cx="5715000" cy="2952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1475</Words>
  <Application>Microsoft Office PowerPoint</Application>
  <PresentationFormat>Presentación en pantalla (4:3)</PresentationFormat>
  <Paragraphs>193</Paragraphs>
  <Slides>28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Times New Roman</vt:lpstr>
      <vt:lpstr>Trebuchet MS</vt:lpstr>
      <vt:lpstr>Wingdings</vt:lpstr>
      <vt:lpstr>Office Theme</vt:lpstr>
      <vt:lpstr>Presentación de PowerPoint</vt:lpstr>
      <vt:lpstr>Primer acceso a la vida profesional:</vt:lpstr>
      <vt:lpstr>Procedimiento</vt:lpstr>
      <vt:lpstr>Aspectos relevantes</vt:lpstr>
      <vt:lpstr>Presentación de PowerPoint</vt:lpstr>
      <vt:lpstr>Oferta de plazas: Compromiso Facultad</vt:lpstr>
      <vt:lpstr>Plataforma GIPE</vt:lpstr>
      <vt:lpstr>Es obligatorio para aquellos alumnos que</vt:lpstr>
      <vt:lpstr>Seguro Mayores 28 años</vt:lpstr>
      <vt:lpstr>Movilidad</vt:lpstr>
      <vt:lpstr>RD 17/Marzo/2023</vt:lpstr>
      <vt:lpstr>RD 17/Marzo/2023</vt:lpstr>
      <vt:lpstr>Presentación de PowerPoint</vt:lpstr>
      <vt:lpstr>Actividades Complementarias</vt:lpstr>
      <vt:lpstr>Actividades Complementarias</vt:lpstr>
      <vt:lpstr>Reuniones Específicas de cada itinerario</vt:lpstr>
      <vt:lpstr>Grupo Psicología Clínica</vt:lpstr>
      <vt:lpstr>Grupo Ciencia Cognitiva</vt:lpstr>
      <vt:lpstr>Grupo Psicología Educativa</vt:lpstr>
      <vt:lpstr>Grupo Psicología de laAdicción</vt:lpstr>
      <vt:lpstr>Grupo Psicología Social</vt:lpstr>
      <vt:lpstr>Grupo Psicología del Trabajo</vt:lpstr>
      <vt:lpstr>Grupo Salud Laboral y Diversidad</vt:lpstr>
      <vt:lpstr>Grupo Neuropsicología</vt:lpstr>
      <vt:lpstr>Grupo Psicogerontología</vt:lpstr>
      <vt:lpstr>4º de Logopedia y 4º de Doble Grado</vt:lpstr>
      <vt:lpstr>Oficina de Relaciones Exteriores y Prácticum</vt:lpstr>
      <vt:lpstr>Muchas gracias,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REUNIÓN INFORMATIVA  ERASMUS 2013-2014</dc:title>
  <dc:creator>Pablo</dc:creator>
  <cp:lastModifiedBy>MARIA BELEN MARTINEZ FERNANDEZ</cp:lastModifiedBy>
  <cp:revision>6</cp:revision>
  <dcterms:created xsi:type="dcterms:W3CDTF">2025-09-10T11:50:04Z</dcterms:created>
  <dcterms:modified xsi:type="dcterms:W3CDTF">2025-09-15T09:20:00Z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2024-09-12T00:00:00Z</vt:filetime>
  </property>
  <property fmtid="{D5CDD505-2E9C-101B-9397-08002B2CF9AE}" pid="3" name="Creator">
    <vt:lpwstr>Microsoft® PowerPoint® para Microsoft 365</vt:lpwstr>
  </property>
  <property fmtid="{D5CDD505-2E9C-101B-9397-08002B2CF9AE}" pid="4" name="LastSaved">
    <vt:filetime>2025-09-10T00:00:00Z</vt:filetime>
  </property>
  <property fmtid="{D5CDD505-2E9C-101B-9397-08002B2CF9AE}" pid="5" name="Producer">
    <vt:lpwstr>Microsoft® PowerPoint® para Microsoft 365</vt:lpwstr>
  </property>
</Properties>
</file>